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57" r:id="rId3"/>
    <p:sldId id="264" r:id="rId4"/>
    <p:sldId id="265" r:id="rId5"/>
    <p:sldId id="262" r:id="rId6"/>
    <p:sldId id="263" r:id="rId7"/>
    <p:sldId id="267" r:id="rId8"/>
    <p:sldId id="266" r:id="rId9"/>
    <p:sldId id="268" r:id="rId10"/>
    <p:sldId id="258" r:id="rId11"/>
    <p:sldId id="259" r:id="rId12"/>
    <p:sldId id="260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1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5756F2-01E8-4076-96D9-C04FE5F6B9CD}" type="datetimeFigureOut">
              <a:rPr lang="ru-RU" smtClean="0"/>
              <a:t>21.02.2022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3547CA-9DBD-4832-ACED-0F8E68A51C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08676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5" name="Google Shape;225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954521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Google Shape;266;g87664a2081_0_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7" name="Google Shape;267;g87664a2081_0_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8462194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2" name="Google Shape;442;g80cb239799_0_14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43" name="Google Shape;443;g80cb239799_0_14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4340414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53900-797A-4FCD-B0C5-B1525FEDE497}" type="datetimeFigureOut">
              <a:rPr lang="ru-RU" smtClean="0"/>
              <a:t>21.02.2022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2F0CD270-C0B2-4F5C-97B0-7B61A2047C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34830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53900-797A-4FCD-B0C5-B1525FEDE497}" type="datetimeFigureOut">
              <a:rPr lang="ru-RU" smtClean="0"/>
              <a:t>21.02.2022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F0CD270-C0B2-4F5C-97B0-7B61A2047C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20937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53900-797A-4FCD-B0C5-B1525FEDE497}" type="datetimeFigureOut">
              <a:rPr lang="ru-RU" smtClean="0"/>
              <a:t>21.02.2022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F0CD270-C0B2-4F5C-97B0-7B61A2047C6D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693876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53900-797A-4FCD-B0C5-B1525FEDE497}" type="datetimeFigureOut">
              <a:rPr lang="ru-RU" smtClean="0"/>
              <a:t>21.02.2022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F0CD270-C0B2-4F5C-97B0-7B61A2047C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61330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53900-797A-4FCD-B0C5-B1525FEDE497}" type="datetimeFigureOut">
              <a:rPr lang="ru-RU" smtClean="0"/>
              <a:t>21.02.2022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F0CD270-C0B2-4F5C-97B0-7B61A2047C6D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692782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53900-797A-4FCD-B0C5-B1525FEDE497}" type="datetimeFigureOut">
              <a:rPr lang="ru-RU" smtClean="0"/>
              <a:t>21.02.2022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F0CD270-C0B2-4F5C-97B0-7B61A2047C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92564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53900-797A-4FCD-B0C5-B1525FEDE497}" type="datetimeFigureOut">
              <a:rPr lang="ru-RU" smtClean="0"/>
              <a:t>21.02.2022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CD270-C0B2-4F5C-97B0-7B61A2047C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0414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53900-797A-4FCD-B0C5-B1525FEDE497}" type="datetimeFigureOut">
              <a:rPr lang="ru-RU" smtClean="0"/>
              <a:t>21.02.2022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CD270-C0B2-4F5C-97B0-7B61A2047C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51414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2">
  <p:cSld name="Title only 2">
    <p:bg>
      <p:bgPr>
        <a:noFill/>
        <a:effectLst/>
      </p:bgPr>
    </p:bg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21"/>
          <p:cNvSpPr/>
          <p:nvPr/>
        </p:nvSpPr>
        <p:spPr>
          <a:xfrm rot="-5400000">
            <a:off x="10620013" y="-1462937"/>
            <a:ext cx="3183600" cy="3183600"/>
          </a:xfrm>
          <a:prstGeom prst="blockArc">
            <a:avLst>
              <a:gd name="adj1" fmla="val 10820796"/>
              <a:gd name="adj2" fmla="val 16556050"/>
              <a:gd name="adj3" fmla="val 10848"/>
            </a:avLst>
          </a:pr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79" name="Google Shape;179;p21"/>
          <p:cNvSpPr/>
          <p:nvPr/>
        </p:nvSpPr>
        <p:spPr>
          <a:xfrm>
            <a:off x="-205800" y="315567"/>
            <a:ext cx="12603600" cy="882000"/>
          </a:xfrm>
          <a:prstGeom prst="rect">
            <a:avLst/>
          </a:prstGeom>
          <a:solidFill>
            <a:srgbClr val="75C4C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80" name="Google Shape;180;p21"/>
          <p:cNvSpPr txBox="1"/>
          <p:nvPr/>
        </p:nvSpPr>
        <p:spPr>
          <a:xfrm>
            <a:off x="1458833" y="518767"/>
            <a:ext cx="9101200" cy="100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b="1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81" name="Google Shape;181;p21"/>
          <p:cNvSpPr/>
          <p:nvPr/>
        </p:nvSpPr>
        <p:spPr>
          <a:xfrm rot="-900003">
            <a:off x="-1957335" y="5761068"/>
            <a:ext cx="3183681" cy="3183681"/>
          </a:xfrm>
          <a:prstGeom prst="blockArc">
            <a:avLst>
              <a:gd name="adj1" fmla="val 17506725"/>
              <a:gd name="adj2" fmla="val 21555750"/>
              <a:gd name="adj3" fmla="val 9524"/>
            </a:avLst>
          </a:prstGeom>
          <a:solidFill>
            <a:srgbClr val="D9D9D9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82" name="Google Shape;182;p21"/>
          <p:cNvSpPr txBox="1">
            <a:spLocks noGrp="1"/>
          </p:cNvSpPr>
          <p:nvPr>
            <p:ph type="title"/>
          </p:nvPr>
        </p:nvSpPr>
        <p:spPr>
          <a:xfrm>
            <a:off x="1458833" y="374767"/>
            <a:ext cx="103176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49956836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Agenda">
  <p:cSld name="Agenda"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17"/>
          <p:cNvSpPr/>
          <p:nvPr/>
        </p:nvSpPr>
        <p:spPr>
          <a:xfrm>
            <a:off x="-102400" y="-102000"/>
            <a:ext cx="6185200" cy="7036400"/>
          </a:xfrm>
          <a:prstGeom prst="rect">
            <a:avLst/>
          </a:prstGeom>
          <a:solidFill>
            <a:srgbClr val="75C4C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42" name="Google Shape;142;p17"/>
          <p:cNvSpPr/>
          <p:nvPr/>
        </p:nvSpPr>
        <p:spPr>
          <a:xfrm rot="10800000">
            <a:off x="980400" y="965433"/>
            <a:ext cx="4322000" cy="5261200"/>
          </a:xfrm>
          <a:prstGeom prst="round1Rect">
            <a:avLst>
              <a:gd name="adj" fmla="val 16667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43" name="Google Shape;143;p17"/>
          <p:cNvSpPr txBox="1"/>
          <p:nvPr/>
        </p:nvSpPr>
        <p:spPr>
          <a:xfrm>
            <a:off x="1000000" y="956233"/>
            <a:ext cx="4302400" cy="526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4800" b="1">
              <a:solidFill>
                <a:srgbClr val="27316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44" name="Google Shape;144;p17"/>
          <p:cNvSpPr txBox="1">
            <a:spLocks noGrp="1"/>
          </p:cNvSpPr>
          <p:nvPr>
            <p:ph type="subTitle" idx="1"/>
          </p:nvPr>
        </p:nvSpPr>
        <p:spPr>
          <a:xfrm>
            <a:off x="7878667" y="799965"/>
            <a:ext cx="3264000" cy="478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33" b="1">
                <a:solidFill>
                  <a:schemeClr val="accent3"/>
                </a:solidFill>
              </a:defRPr>
            </a:lvl1pPr>
            <a:lvl2pPr lvl="1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 sz="2133"/>
            </a:lvl2pPr>
            <a:lvl3pPr lvl="2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 sz="2133"/>
            </a:lvl3pPr>
            <a:lvl4pPr lvl="3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 sz="2133"/>
            </a:lvl4pPr>
            <a:lvl5pPr lvl="4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 sz="2133"/>
            </a:lvl5pPr>
            <a:lvl6pPr lvl="5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 sz="2133"/>
            </a:lvl6pPr>
            <a:lvl7pPr lvl="6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 sz="2133"/>
            </a:lvl7pPr>
            <a:lvl8pPr lvl="7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 sz="2133"/>
            </a:lvl8pPr>
            <a:lvl9pPr lvl="8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None/>
              <a:defRPr sz="2133"/>
            </a:lvl9pPr>
          </a:lstStyle>
          <a:p>
            <a:endParaRPr/>
          </a:p>
        </p:txBody>
      </p:sp>
      <p:sp>
        <p:nvSpPr>
          <p:cNvPr id="145" name="Google Shape;145;p17"/>
          <p:cNvSpPr txBox="1">
            <a:spLocks noGrp="1"/>
          </p:cNvSpPr>
          <p:nvPr>
            <p:ph type="subTitle" idx="2"/>
          </p:nvPr>
        </p:nvSpPr>
        <p:spPr>
          <a:xfrm>
            <a:off x="7878667" y="1380421"/>
            <a:ext cx="3264000" cy="109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2pPr>
            <a:lvl3pPr lvl="2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3pPr>
            <a:lvl4pPr lvl="3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4pPr>
            <a:lvl5pPr lvl="4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5pPr>
            <a:lvl6pPr lvl="5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6pPr>
            <a:lvl7pPr lvl="6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7pPr>
            <a:lvl8pPr lvl="7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8pPr>
            <a:lvl9pPr lvl="8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146" name="Google Shape;146;p17"/>
          <p:cNvSpPr txBox="1">
            <a:spLocks noGrp="1"/>
          </p:cNvSpPr>
          <p:nvPr>
            <p:ph type="subTitle" idx="3"/>
          </p:nvPr>
        </p:nvSpPr>
        <p:spPr>
          <a:xfrm>
            <a:off x="7878667" y="2704699"/>
            <a:ext cx="3264000" cy="478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33" b="1">
                <a:solidFill>
                  <a:schemeClr val="accent3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147" name="Google Shape;147;p17"/>
          <p:cNvSpPr txBox="1">
            <a:spLocks noGrp="1"/>
          </p:cNvSpPr>
          <p:nvPr>
            <p:ph type="subTitle" idx="4"/>
          </p:nvPr>
        </p:nvSpPr>
        <p:spPr>
          <a:xfrm>
            <a:off x="7878667" y="3260021"/>
            <a:ext cx="3264000" cy="109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2pPr>
            <a:lvl3pPr lvl="2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3pPr>
            <a:lvl4pPr lvl="3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4pPr>
            <a:lvl5pPr lvl="4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5pPr>
            <a:lvl6pPr lvl="5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6pPr>
            <a:lvl7pPr lvl="6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7pPr>
            <a:lvl8pPr lvl="7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8pPr>
            <a:lvl9pPr lvl="8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148" name="Google Shape;148;p17"/>
          <p:cNvSpPr txBox="1">
            <a:spLocks noGrp="1"/>
          </p:cNvSpPr>
          <p:nvPr>
            <p:ph type="subTitle" idx="5"/>
          </p:nvPr>
        </p:nvSpPr>
        <p:spPr>
          <a:xfrm>
            <a:off x="7878667" y="4609432"/>
            <a:ext cx="3264000" cy="478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33" b="1">
                <a:solidFill>
                  <a:schemeClr val="accent3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33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33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33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33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33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33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33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33"/>
            </a:lvl9pPr>
          </a:lstStyle>
          <a:p>
            <a:endParaRPr/>
          </a:p>
        </p:txBody>
      </p:sp>
      <p:sp>
        <p:nvSpPr>
          <p:cNvPr id="149" name="Google Shape;149;p17"/>
          <p:cNvSpPr txBox="1">
            <a:spLocks noGrp="1"/>
          </p:cNvSpPr>
          <p:nvPr>
            <p:ph type="subTitle" idx="6"/>
          </p:nvPr>
        </p:nvSpPr>
        <p:spPr>
          <a:xfrm>
            <a:off x="7878667" y="5139621"/>
            <a:ext cx="3264000" cy="109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2pPr>
            <a:lvl3pPr lvl="2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3pPr>
            <a:lvl4pPr lvl="3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4pPr>
            <a:lvl5pPr lvl="4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5pPr>
            <a:lvl6pPr lvl="5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6pPr>
            <a:lvl7pPr lvl="6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7pPr>
            <a:lvl8pPr lvl="7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8pPr>
            <a:lvl9pPr lvl="8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150" name="Google Shape;150;p17"/>
          <p:cNvSpPr txBox="1">
            <a:spLocks noGrp="1"/>
          </p:cNvSpPr>
          <p:nvPr>
            <p:ph type="title"/>
          </p:nvPr>
        </p:nvSpPr>
        <p:spPr>
          <a:xfrm>
            <a:off x="1109200" y="956233"/>
            <a:ext cx="4193200" cy="5261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000">
                <a:solidFill>
                  <a:schemeClr val="accent1"/>
                </a:solidFill>
              </a:defRPr>
            </a:lvl1pPr>
            <a:lvl2pPr lvl="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7953078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53900-797A-4FCD-B0C5-B1525FEDE497}" type="datetimeFigureOut">
              <a:rPr lang="ru-RU" smtClean="0"/>
              <a:t>21.02.2022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CD270-C0B2-4F5C-97B0-7B61A2047C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26220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53900-797A-4FCD-B0C5-B1525FEDE497}" type="datetimeFigureOut">
              <a:rPr lang="ru-RU" smtClean="0"/>
              <a:t>21.02.2022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F0CD270-C0B2-4F5C-97B0-7B61A2047C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97493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53900-797A-4FCD-B0C5-B1525FEDE497}" type="datetimeFigureOut">
              <a:rPr lang="ru-RU" smtClean="0"/>
              <a:t>21.02.2022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F0CD270-C0B2-4F5C-97B0-7B61A2047C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43002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53900-797A-4FCD-B0C5-B1525FEDE497}" type="datetimeFigureOut">
              <a:rPr lang="ru-RU" smtClean="0"/>
              <a:t>21.02.2022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F0CD270-C0B2-4F5C-97B0-7B61A2047C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42515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53900-797A-4FCD-B0C5-B1525FEDE497}" type="datetimeFigureOut">
              <a:rPr lang="ru-RU" smtClean="0"/>
              <a:t>21.02.2022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CD270-C0B2-4F5C-97B0-7B61A2047C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14925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53900-797A-4FCD-B0C5-B1525FEDE497}" type="datetimeFigureOut">
              <a:rPr lang="ru-RU" smtClean="0"/>
              <a:t>21.02.2022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CD270-C0B2-4F5C-97B0-7B61A2047C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97579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53900-797A-4FCD-B0C5-B1525FEDE497}" type="datetimeFigureOut">
              <a:rPr lang="ru-RU" smtClean="0"/>
              <a:t>21.02.2022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CD270-C0B2-4F5C-97B0-7B61A2047C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5179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53900-797A-4FCD-B0C5-B1525FEDE497}" type="datetimeFigureOut">
              <a:rPr lang="ru-RU" smtClean="0"/>
              <a:t>21.02.2022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F0CD270-C0B2-4F5C-97B0-7B61A2047C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63559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053900-797A-4FCD-B0C5-B1525FEDE497}" type="datetimeFigureOut">
              <a:rPr lang="ru-RU" smtClean="0"/>
              <a:t>21.02.2022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2F0CD270-C0B2-4F5C-97B0-7B61A2047C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91091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melimde.com/es-esti-zerttegen-falimdar.html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melimde.com/erte-jastafi-balani-kn-tertibin-dris-jimdastiru.html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melimde.com/auipti-jkterdi-klassifikaciyasi.html" TargetMode="External"/><Relationship Id="rId2" Type="http://schemas.openxmlformats.org/officeDocument/2006/relationships/hyperlink" Target="https://melimde.com/ata-analarfa-arnalfan-erejeler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limde.com/tanimate-komponenti-tanimate-animaciya-avi.html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2800" dirty="0" err="1">
                <a:solidFill>
                  <a:srgbClr val="FF0000"/>
                </a:solidFill>
              </a:rPr>
              <a:t>Психологиялық</a:t>
            </a:r>
            <a:r>
              <a:rPr lang="ru-RU" sz="2800" dirty="0">
                <a:solidFill>
                  <a:srgbClr val="FF0000"/>
                </a:solidFill>
              </a:rPr>
              <a:t> </a:t>
            </a:r>
            <a:r>
              <a:rPr lang="ru-RU" sz="2800" dirty="0" err="1">
                <a:solidFill>
                  <a:srgbClr val="FF0000"/>
                </a:solidFill>
              </a:rPr>
              <a:t>кеңес</a:t>
            </a:r>
            <a:r>
              <a:rPr lang="ru-RU" sz="2800" dirty="0">
                <a:solidFill>
                  <a:srgbClr val="FF0000"/>
                </a:solidFill>
              </a:rPr>
              <a:t> </a:t>
            </a:r>
            <a:r>
              <a:rPr lang="ru-RU" sz="2800" dirty="0" err="1">
                <a:solidFill>
                  <a:srgbClr val="FF0000"/>
                </a:solidFill>
              </a:rPr>
              <a:t>берудегі</a:t>
            </a:r>
            <a:r>
              <a:rPr lang="ru-RU" sz="2800" dirty="0">
                <a:solidFill>
                  <a:srgbClr val="FF0000"/>
                </a:solidFill>
              </a:rPr>
              <a:t> </a:t>
            </a:r>
            <a:r>
              <a:rPr lang="ru-RU" sz="2800" dirty="0" err="1">
                <a:solidFill>
                  <a:srgbClr val="FF0000"/>
                </a:solidFill>
              </a:rPr>
              <a:t>психоаналитикалық</a:t>
            </a:r>
            <a:r>
              <a:rPr lang="ru-RU" sz="2800" dirty="0">
                <a:solidFill>
                  <a:srgbClr val="FF0000"/>
                </a:solidFill>
              </a:rPr>
              <a:t> </a:t>
            </a:r>
            <a:r>
              <a:rPr lang="ru-RU" sz="2800" dirty="0" err="1">
                <a:solidFill>
                  <a:srgbClr val="FF0000"/>
                </a:solidFill>
              </a:rPr>
              <a:t>дәстүр</a:t>
            </a:r>
            <a:r>
              <a:rPr lang="ru-RU" sz="2800" dirty="0">
                <a:solidFill>
                  <a:srgbClr val="FF0000"/>
                </a:solidFill>
              </a:rPr>
              <a:t>. </a:t>
            </a:r>
            <a:r>
              <a:rPr lang="ru-RU" sz="2800" dirty="0" smtClean="0">
                <a:solidFill>
                  <a:srgbClr val="FF0000"/>
                </a:solidFill>
              </a:rPr>
              <a:t/>
            </a:r>
            <a:br>
              <a:rPr lang="ru-RU" sz="2800" dirty="0" smtClean="0">
                <a:solidFill>
                  <a:srgbClr val="FF0000"/>
                </a:solidFill>
              </a:rPr>
            </a:br>
            <a:r>
              <a:rPr lang="ru-RU" sz="2800" dirty="0" err="1" smtClean="0">
                <a:solidFill>
                  <a:srgbClr val="FF0000"/>
                </a:solidFill>
              </a:rPr>
              <a:t>З.Фрейд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2800" dirty="0" err="1">
                <a:solidFill>
                  <a:srgbClr val="FF0000"/>
                </a:solidFill>
              </a:rPr>
              <a:t>бойынша</a:t>
            </a:r>
            <a:r>
              <a:rPr lang="ru-RU" sz="2800" dirty="0">
                <a:solidFill>
                  <a:srgbClr val="FF0000"/>
                </a:solidFill>
              </a:rPr>
              <a:t> </a:t>
            </a:r>
            <a:r>
              <a:rPr lang="ru-RU" sz="2800" dirty="0" err="1">
                <a:solidFill>
                  <a:srgbClr val="FF0000"/>
                </a:solidFill>
              </a:rPr>
              <a:t>тұлғаның</a:t>
            </a:r>
            <a:r>
              <a:rPr lang="ru-RU" sz="2800" dirty="0">
                <a:solidFill>
                  <a:srgbClr val="FF0000"/>
                </a:solidFill>
              </a:rPr>
              <a:t> </a:t>
            </a:r>
            <a:r>
              <a:rPr lang="ru-RU" sz="2800" dirty="0" err="1">
                <a:solidFill>
                  <a:srgbClr val="FF0000"/>
                </a:solidFill>
              </a:rPr>
              <a:t>құрылымы</a:t>
            </a:r>
            <a:r>
              <a:rPr lang="ru-RU" sz="2800" dirty="0">
                <a:solidFill>
                  <a:srgbClr val="FF0000"/>
                </a:solidFill>
              </a:rPr>
              <a:t>. 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Лекция-5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25892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b="1" dirty="0" err="1">
                <a:solidFill>
                  <a:srgbClr val="FF0000"/>
                </a:solidFill>
              </a:rPr>
              <a:t>Психодинамикалық</a:t>
            </a:r>
            <a:r>
              <a:rPr lang="ru-RU" sz="2400" b="1" dirty="0">
                <a:solidFill>
                  <a:srgbClr val="FF0000"/>
                </a:solidFill>
              </a:rPr>
              <a:t> теория </a:t>
            </a:r>
            <a:r>
              <a:rPr lang="ru-RU" sz="2400" b="1" dirty="0" err="1">
                <a:solidFill>
                  <a:srgbClr val="FF0000"/>
                </a:solidFill>
              </a:rPr>
              <a:t>негізінде</a:t>
            </a:r>
            <a:r>
              <a:rPr lang="ru-RU" sz="2400" b="1" dirty="0">
                <a:solidFill>
                  <a:srgbClr val="FF0000"/>
                </a:solidFill>
              </a:rPr>
              <a:t> </a:t>
            </a:r>
            <a:r>
              <a:rPr lang="ru-RU" sz="2400" b="1" dirty="0" err="1">
                <a:solidFill>
                  <a:srgbClr val="FF0000"/>
                </a:solidFill>
              </a:rPr>
              <a:t>жұмыс</a:t>
            </a:r>
            <a:r>
              <a:rPr lang="ru-RU" sz="2400" b="1" dirty="0">
                <a:solidFill>
                  <a:srgbClr val="FF0000"/>
                </a:solidFill>
              </a:rPr>
              <a:t> </a:t>
            </a:r>
            <a:r>
              <a:rPr lang="ru-RU" sz="2400" b="1" dirty="0" err="1">
                <a:solidFill>
                  <a:srgbClr val="FF0000"/>
                </a:solidFill>
              </a:rPr>
              <a:t>жасайтын</a:t>
            </a:r>
            <a:r>
              <a:rPr lang="ru-RU" sz="2400" b="1" dirty="0">
                <a:solidFill>
                  <a:srgbClr val="FF0000"/>
                </a:solidFill>
              </a:rPr>
              <a:t> психолог интервью </a:t>
            </a:r>
            <a:r>
              <a:rPr lang="ru-RU" sz="2400" b="1" dirty="0" err="1">
                <a:solidFill>
                  <a:srgbClr val="FF0000"/>
                </a:solidFill>
              </a:rPr>
              <a:t>процесінде</a:t>
            </a:r>
            <a:r>
              <a:rPr lang="ru-RU" sz="2400" b="1" dirty="0">
                <a:solidFill>
                  <a:srgbClr val="FF0000"/>
                </a:solidFill>
              </a:rPr>
              <a:t> </a:t>
            </a:r>
            <a:r>
              <a:rPr lang="ru-RU" sz="2400" b="1" dirty="0" err="1">
                <a:solidFill>
                  <a:srgbClr val="FF0000"/>
                </a:solidFill>
              </a:rPr>
              <a:t>төмендегі</a:t>
            </a:r>
            <a:r>
              <a:rPr lang="ru-RU" sz="2400" b="1" dirty="0">
                <a:solidFill>
                  <a:srgbClr val="FF0000"/>
                </a:solidFill>
              </a:rPr>
              <a:t> </a:t>
            </a:r>
            <a:r>
              <a:rPr lang="ru-RU" sz="2400" b="1" dirty="0" err="1">
                <a:solidFill>
                  <a:srgbClr val="FF0000"/>
                </a:solidFill>
              </a:rPr>
              <a:t>тәсілдерді</a:t>
            </a:r>
            <a:r>
              <a:rPr lang="ru-RU" sz="2400" b="1" dirty="0">
                <a:solidFill>
                  <a:srgbClr val="FF0000"/>
                </a:solidFill>
              </a:rPr>
              <a:t> </a:t>
            </a:r>
            <a:r>
              <a:rPr lang="ru-RU" sz="2400" b="1" dirty="0" err="1">
                <a:solidFill>
                  <a:srgbClr val="FF0000"/>
                </a:solidFill>
              </a:rPr>
              <a:t>пайдаланады</a:t>
            </a:r>
            <a:r>
              <a:rPr lang="ru-RU" sz="2400" b="1" dirty="0">
                <a:solidFill>
                  <a:srgbClr val="FF0000"/>
                </a:solidFill>
              </a:rPr>
              <a:t>:</a:t>
            </a:r>
            <a:r>
              <a:rPr lang="ru-RU" sz="2400" b="1" dirty="0"/>
              <a:t/>
            </a:r>
            <a:br>
              <a:rPr lang="ru-RU" sz="2400" b="1" dirty="0"/>
            </a:b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dirty="0" smtClean="0"/>
              <a:t>1</a:t>
            </a:r>
            <a:r>
              <a:rPr lang="ru-RU" b="1" dirty="0"/>
              <a:t>) </a:t>
            </a:r>
            <a:r>
              <a:rPr lang="ru-RU" b="1" dirty="0" err="1"/>
              <a:t>күнделікті</a:t>
            </a:r>
            <a:r>
              <a:rPr lang="ru-RU" b="1" dirty="0"/>
              <a:t> </a:t>
            </a:r>
            <a:r>
              <a:rPr lang="ru-RU" b="1" dirty="0" err="1"/>
              <a:t>белгілерді</a:t>
            </a:r>
            <a:r>
              <a:rPr lang="ru-RU" b="1" dirty="0"/>
              <a:t> </a:t>
            </a:r>
            <a:r>
              <a:rPr lang="ru-RU" b="1" dirty="0" err="1"/>
              <a:t>талдау</a:t>
            </a:r>
            <a:r>
              <a:rPr lang="ru-RU" b="1" dirty="0"/>
              <a:t>, </a:t>
            </a:r>
            <a:r>
              <a:rPr lang="ru-RU" b="1" dirty="0" err="1"/>
              <a:t>мысалы</a:t>
            </a:r>
            <a:r>
              <a:rPr lang="ru-RU" b="1" dirty="0"/>
              <a:t>, </a:t>
            </a:r>
            <a:r>
              <a:rPr lang="ru-RU" b="1" dirty="0" err="1"/>
              <a:t>берілген</a:t>
            </a:r>
            <a:r>
              <a:rPr lang="ru-RU" b="1" dirty="0"/>
              <a:t> </a:t>
            </a:r>
            <a:r>
              <a:rPr lang="ru-RU" b="1" dirty="0" err="1"/>
              <a:t>сөйлемдерге</a:t>
            </a:r>
            <a:r>
              <a:rPr lang="ru-RU" b="1" dirty="0"/>
              <a:t> </a:t>
            </a:r>
            <a:r>
              <a:rPr lang="ru-RU" b="1" dirty="0" err="1"/>
              <a:t>клиенттің</a:t>
            </a:r>
            <a:r>
              <a:rPr lang="ru-RU" b="1" dirty="0"/>
              <a:t> </a:t>
            </a:r>
            <a:r>
              <a:rPr lang="ru-RU" b="1" dirty="0" err="1">
                <a:solidFill>
                  <a:srgbClr val="FF0000"/>
                </a:solidFill>
                <a:hlinkClick r:id="rId2"/>
              </a:rPr>
              <a:t>бағдарланған</a:t>
            </a:r>
            <a:r>
              <a:rPr lang="ru-RU" b="1" dirty="0">
                <a:solidFill>
                  <a:srgbClr val="FF0000"/>
                </a:solidFill>
                <a:hlinkClick r:id="rId2"/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  <a:hlinkClick r:id="rId2"/>
              </a:rPr>
              <a:t>ассоциациялар</a:t>
            </a:r>
            <a:r>
              <a:rPr lang="ru-RU" b="1" dirty="0" err="1" smtClean="0">
                <a:solidFill>
                  <a:srgbClr val="FF0000"/>
                </a:solidFill>
              </a:rPr>
              <a:t>ы</a:t>
            </a:r>
            <a:r>
              <a:rPr lang="ru-RU" b="1" dirty="0" smtClean="0">
                <a:solidFill>
                  <a:srgbClr val="FF0000"/>
                </a:solidFill>
              </a:rPr>
              <a:t>;</a:t>
            </a:r>
            <a:endParaRPr lang="ru-RU" b="1" dirty="0">
              <a:solidFill>
                <a:srgbClr val="FF0000"/>
              </a:solidFill>
            </a:endParaRPr>
          </a:p>
          <a:p>
            <a:r>
              <a:rPr lang="ru-RU" b="1" dirty="0"/>
              <a:t>2) «</a:t>
            </a:r>
            <a:r>
              <a:rPr lang="ru-RU" b="1" dirty="0" err="1"/>
              <a:t>Фрейдтік</a:t>
            </a:r>
            <a:r>
              <a:rPr lang="ru-RU" b="1" dirty="0"/>
              <a:t> </a:t>
            </a:r>
            <a:r>
              <a:rPr lang="ru-RU" b="1" dirty="0" err="1"/>
              <a:t>қателік</a:t>
            </a:r>
            <a:r>
              <a:rPr lang="ru-RU" b="1" dirty="0"/>
              <a:t>»- </a:t>
            </a:r>
            <a:r>
              <a:rPr lang="ru-RU" b="1" dirty="0" err="1"/>
              <a:t>клиенттің</a:t>
            </a:r>
            <a:r>
              <a:rPr lang="ru-RU" b="1" dirty="0"/>
              <a:t> </a:t>
            </a:r>
            <a:r>
              <a:rPr lang="ru-RU" b="1" dirty="0" err="1"/>
              <a:t>бейсаналылық</a:t>
            </a:r>
            <a:r>
              <a:rPr lang="ru-RU" b="1" dirty="0"/>
              <a:t> </a:t>
            </a:r>
            <a:r>
              <a:rPr lang="ru-RU" b="1" dirty="0" err="1"/>
              <a:t>сезімдерін</a:t>
            </a:r>
            <a:r>
              <a:rPr lang="ru-RU" b="1" dirty="0"/>
              <a:t> </a:t>
            </a:r>
            <a:r>
              <a:rPr lang="ru-RU" b="1" dirty="0" err="1"/>
              <a:t>айтқанда</a:t>
            </a:r>
            <a:r>
              <a:rPr lang="ru-RU" b="1" dirty="0"/>
              <a:t> </a:t>
            </a:r>
            <a:r>
              <a:rPr lang="ru-RU" b="1" dirty="0" err="1"/>
              <a:t>кемшіліктер</a:t>
            </a:r>
            <a:r>
              <a:rPr lang="ru-RU" b="1" dirty="0"/>
              <a:t>, </a:t>
            </a:r>
            <a:r>
              <a:rPr lang="ru-RU" b="1" dirty="0" err="1"/>
              <a:t>сынықтар</a:t>
            </a:r>
            <a:r>
              <a:rPr lang="ru-RU" b="1" dirty="0"/>
              <a:t>. </a:t>
            </a:r>
            <a:r>
              <a:rPr lang="ru-RU" b="1" dirty="0" err="1"/>
              <a:t>Еркін</a:t>
            </a:r>
            <a:r>
              <a:rPr lang="ru-RU" b="1" dirty="0"/>
              <a:t> </a:t>
            </a:r>
            <a:r>
              <a:rPr lang="ru-RU" b="1" dirty="0" err="1"/>
              <a:t>ассоциациялар</a:t>
            </a:r>
            <a:r>
              <a:rPr lang="ru-RU" b="1" dirty="0"/>
              <a:t> осы </a:t>
            </a:r>
            <a:r>
              <a:rPr lang="ru-RU" b="1" dirty="0" err="1"/>
              <a:t>қателіктердің</a:t>
            </a:r>
            <a:r>
              <a:rPr lang="ru-RU" b="1" dirty="0"/>
              <a:t> </a:t>
            </a:r>
            <a:r>
              <a:rPr lang="ru-RU" b="1" dirty="0" err="1"/>
              <a:t>мазмұнын</a:t>
            </a:r>
            <a:r>
              <a:rPr lang="ru-RU" b="1" dirty="0"/>
              <a:t> </a:t>
            </a:r>
            <a:r>
              <a:rPr lang="ru-RU" b="1" dirty="0" err="1"/>
              <a:t>түсіну</a:t>
            </a:r>
            <a:r>
              <a:rPr lang="ru-RU" b="1" dirty="0"/>
              <a:t> </a:t>
            </a:r>
            <a:r>
              <a:rPr lang="ru-RU" b="1" dirty="0" err="1"/>
              <a:t>тәсілі</a:t>
            </a:r>
            <a:r>
              <a:rPr lang="ru-RU" b="1" dirty="0"/>
              <a:t> </a:t>
            </a:r>
            <a:r>
              <a:rPr lang="ru-RU" b="1" dirty="0" err="1"/>
              <a:t>болып</a:t>
            </a:r>
            <a:r>
              <a:rPr lang="ru-RU" b="1" dirty="0"/>
              <a:t> </a:t>
            </a:r>
            <a:r>
              <a:rPr lang="ru-RU" b="1" dirty="0" err="1"/>
              <a:t>табылады</a:t>
            </a:r>
            <a:r>
              <a:rPr lang="ru-RU" b="1" dirty="0"/>
              <a:t>;</a:t>
            </a:r>
          </a:p>
          <a:p>
            <a:r>
              <a:rPr lang="ru-RU" b="1" dirty="0"/>
              <a:t>3) </a:t>
            </a:r>
            <a:r>
              <a:rPr lang="ru-RU" b="1" dirty="0" err="1"/>
              <a:t>Түс</a:t>
            </a:r>
            <a:r>
              <a:rPr lang="ru-RU" b="1" dirty="0"/>
              <a:t> </a:t>
            </a:r>
            <a:r>
              <a:rPr lang="ru-RU" b="1" dirty="0" err="1"/>
              <a:t>мазмұны</a:t>
            </a:r>
            <a:r>
              <a:rPr lang="ru-RU" b="1" dirty="0"/>
              <a:t> </a:t>
            </a:r>
            <a:r>
              <a:rPr lang="ru-RU" b="1" dirty="0" err="1"/>
              <a:t>бойынша</a:t>
            </a:r>
            <a:r>
              <a:rPr lang="ru-RU" b="1" dirty="0"/>
              <a:t> </a:t>
            </a:r>
            <a:r>
              <a:rPr lang="ru-RU" b="1" dirty="0" err="1"/>
              <a:t>еркін</a:t>
            </a:r>
            <a:r>
              <a:rPr lang="ru-RU" b="1" dirty="0"/>
              <a:t> </a:t>
            </a:r>
            <a:r>
              <a:rPr lang="ru-RU" b="1" dirty="0" err="1"/>
              <a:t>ассоциациялар</a:t>
            </a:r>
            <a:r>
              <a:rPr lang="ru-RU" b="1" dirty="0"/>
              <a:t> </a:t>
            </a:r>
            <a:r>
              <a:rPr lang="ru-RU" b="1" dirty="0" err="1"/>
              <a:t>ағымы</a:t>
            </a:r>
            <a:r>
              <a:rPr lang="ru-RU" b="1" dirty="0"/>
              <a:t> </a:t>
            </a:r>
            <a:r>
              <a:rPr lang="ru-RU" b="1" dirty="0" err="1"/>
              <a:t>арқылы</a:t>
            </a:r>
            <a:r>
              <a:rPr lang="ru-RU" b="1" dirty="0"/>
              <a:t> </a:t>
            </a:r>
            <a:r>
              <a:rPr lang="ru-RU" b="1" dirty="0" err="1"/>
              <a:t>түс</a:t>
            </a:r>
            <a:r>
              <a:rPr lang="ru-RU" b="1" dirty="0"/>
              <a:t> </a:t>
            </a:r>
            <a:r>
              <a:rPr lang="ru-RU" b="1" dirty="0" err="1"/>
              <a:t>көруді</a:t>
            </a:r>
            <a:r>
              <a:rPr lang="ru-RU" b="1" dirty="0"/>
              <a:t> </a:t>
            </a:r>
            <a:r>
              <a:rPr lang="ru-RU" b="1" dirty="0" err="1"/>
              <a:t>талдау</a:t>
            </a:r>
            <a:r>
              <a:rPr lang="ru-RU" b="1" dirty="0"/>
              <a:t>;</a:t>
            </a:r>
          </a:p>
          <a:p>
            <a:r>
              <a:rPr lang="ru-RU" b="1" dirty="0"/>
              <a:t>4) </a:t>
            </a:r>
            <a:r>
              <a:rPr lang="ru-RU" b="1" dirty="0" err="1"/>
              <a:t>Қарсыласуды</a:t>
            </a:r>
            <a:r>
              <a:rPr lang="ru-RU" b="1" dirty="0"/>
              <a:t> </a:t>
            </a:r>
            <a:r>
              <a:rPr lang="ru-RU" b="1" dirty="0" err="1"/>
              <a:t>талдау</a:t>
            </a:r>
            <a:r>
              <a:rPr lang="ru-RU" b="1" dirty="0"/>
              <a:t> </a:t>
            </a:r>
            <a:r>
              <a:rPr lang="ru-RU" b="1" dirty="0" err="1"/>
              <a:t>ығысу</a:t>
            </a:r>
            <a:r>
              <a:rPr lang="ru-RU" b="1" dirty="0"/>
              <a:t> </a:t>
            </a:r>
            <a:r>
              <a:rPr lang="ru-RU" b="1" dirty="0" err="1"/>
              <a:t>механизмдерінің</a:t>
            </a:r>
            <a:r>
              <a:rPr lang="ru-RU" b="1" dirty="0"/>
              <a:t> </a:t>
            </a:r>
            <a:r>
              <a:rPr lang="ru-RU" b="1" dirty="0" err="1"/>
              <a:t>көрініс</a:t>
            </a:r>
            <a:r>
              <a:rPr lang="ru-RU" b="1" dirty="0"/>
              <a:t> </a:t>
            </a:r>
            <a:r>
              <a:rPr lang="ru-RU" b="1" dirty="0" err="1"/>
              <a:t>берулері</a:t>
            </a:r>
            <a:r>
              <a:rPr lang="ru-RU" b="1" dirty="0"/>
              <a:t> </a:t>
            </a:r>
            <a:r>
              <a:rPr lang="ru-RU" b="1" dirty="0" err="1"/>
              <a:t>ретінде</a:t>
            </a:r>
            <a:r>
              <a:rPr lang="ru-RU" b="1" dirty="0"/>
              <a:t> </a:t>
            </a:r>
            <a:r>
              <a:rPr lang="ru-RU" b="1" dirty="0" err="1"/>
              <a:t>алға</a:t>
            </a:r>
            <a:r>
              <a:rPr lang="ru-RU" b="1" dirty="0"/>
              <a:t> </a:t>
            </a:r>
            <a:r>
              <a:rPr lang="ru-RU" b="1" dirty="0" err="1"/>
              <a:t>шығады</a:t>
            </a:r>
            <a:r>
              <a:rPr lang="ru-RU" b="1" dirty="0"/>
              <a:t>. Клиентке </a:t>
            </a:r>
            <a:r>
              <a:rPr lang="ru-RU" b="1" dirty="0" err="1"/>
              <a:t>қатысты</a:t>
            </a:r>
            <a:r>
              <a:rPr lang="ru-RU" b="1" dirty="0"/>
              <a:t> </a:t>
            </a:r>
            <a:r>
              <a:rPr lang="ru-RU" b="1" dirty="0" err="1"/>
              <a:t>өз</a:t>
            </a:r>
            <a:r>
              <a:rPr lang="ru-RU" b="1" dirty="0"/>
              <a:t> </a:t>
            </a:r>
            <a:r>
              <a:rPr lang="ru-RU" b="1" dirty="0" err="1"/>
              <a:t>сезімдерін</a:t>
            </a:r>
            <a:r>
              <a:rPr lang="ru-RU" b="1" dirty="0"/>
              <a:t> </a:t>
            </a:r>
            <a:r>
              <a:rPr lang="ru-RU" b="1" dirty="0" err="1"/>
              <a:t>түсіну</a:t>
            </a:r>
            <a:r>
              <a:rPr lang="ru-RU" b="1" dirty="0"/>
              <a:t> </a:t>
            </a:r>
            <a:r>
              <a:rPr lang="ru-RU" b="1" dirty="0" err="1"/>
              <a:t>және</a:t>
            </a:r>
            <a:r>
              <a:rPr lang="ru-RU" b="1" dirty="0"/>
              <a:t> </a:t>
            </a:r>
            <a:r>
              <a:rPr lang="ru-RU" b="1" dirty="0" err="1"/>
              <a:t>сезімдерін</a:t>
            </a:r>
            <a:r>
              <a:rPr lang="ru-RU" b="1" dirty="0"/>
              <a:t> </a:t>
            </a:r>
            <a:r>
              <a:rPr lang="ru-RU" b="1" dirty="0" err="1"/>
              <a:t>түсіну</a:t>
            </a:r>
            <a:r>
              <a:rPr lang="ru-RU" b="1" dirty="0"/>
              <a:t> </a:t>
            </a:r>
            <a:r>
              <a:rPr lang="ru-RU" b="1" dirty="0" err="1"/>
              <a:t>икемділігі</a:t>
            </a:r>
            <a:r>
              <a:rPr lang="ru-RU" b="1" dirty="0"/>
              <a:t> </a:t>
            </a:r>
            <a:r>
              <a:rPr lang="ru-RU" b="1" dirty="0" err="1"/>
              <a:t>кез-келген</a:t>
            </a:r>
            <a:r>
              <a:rPr lang="ru-RU" b="1" dirty="0"/>
              <a:t> </a:t>
            </a:r>
            <a:r>
              <a:rPr lang="ru-RU" b="1" dirty="0" err="1"/>
              <a:t>бағыттағы</a:t>
            </a:r>
            <a:r>
              <a:rPr lang="ru-RU" b="1" dirty="0"/>
              <a:t> практик- психолог </a:t>
            </a:r>
            <a:r>
              <a:rPr lang="ru-RU" b="1" dirty="0" err="1"/>
              <a:t>жұмысының</a:t>
            </a:r>
            <a:r>
              <a:rPr lang="ru-RU" b="1" dirty="0"/>
              <a:t> </a:t>
            </a:r>
            <a:r>
              <a:rPr lang="ru-RU" b="1" dirty="0" err="1"/>
              <a:t>негізгі</a:t>
            </a:r>
            <a:r>
              <a:rPr lang="ru-RU" b="1" dirty="0"/>
              <a:t> </a:t>
            </a:r>
            <a:r>
              <a:rPr lang="ru-RU" b="1" dirty="0" err="1"/>
              <a:t>бөлімі</a:t>
            </a:r>
            <a:r>
              <a:rPr lang="ru-RU" b="1" dirty="0"/>
              <a:t> </a:t>
            </a:r>
            <a:r>
              <a:rPr lang="ru-RU" b="1" dirty="0" err="1"/>
              <a:t>болып</a:t>
            </a:r>
            <a:r>
              <a:rPr lang="ru-RU" b="1" dirty="0"/>
              <a:t> </a:t>
            </a:r>
            <a:r>
              <a:rPr lang="ru-RU" b="1" dirty="0" err="1"/>
              <a:t>табылады</a:t>
            </a:r>
            <a:r>
              <a:rPr lang="ru-RU" b="1" dirty="0"/>
              <a:t>.</a:t>
            </a:r>
          </a:p>
          <a:p>
            <a:r>
              <a:rPr lang="ru-RU" b="1" dirty="0"/>
              <a:t>Психолог </a:t>
            </a:r>
            <a:r>
              <a:rPr lang="ru-RU" b="1" dirty="0" err="1"/>
              <a:t>кеңес</a:t>
            </a:r>
            <a:r>
              <a:rPr lang="ru-RU" b="1" dirty="0"/>
              <a:t> </a:t>
            </a:r>
            <a:r>
              <a:rPr lang="ru-RU" b="1" dirty="0" err="1"/>
              <a:t>берудегі</a:t>
            </a:r>
            <a:r>
              <a:rPr lang="ru-RU" b="1" dirty="0"/>
              <a:t> </a:t>
            </a:r>
            <a:r>
              <a:rPr lang="ru-RU" b="1" u="sng" dirty="0" err="1"/>
              <a:t>бихевиоральді</a:t>
            </a:r>
            <a:r>
              <a:rPr lang="ru-RU" b="1" u="sng" dirty="0"/>
              <a:t> </a:t>
            </a:r>
            <a:r>
              <a:rPr lang="ru-RU" b="1" u="sng" dirty="0" err="1"/>
              <a:t>бағыт</a:t>
            </a:r>
            <a:r>
              <a:rPr lang="ru-RU" b="1" u="sng" dirty="0"/>
              <a:t>. </a:t>
            </a:r>
            <a:r>
              <a:rPr lang="ru-RU" b="1" dirty="0" err="1"/>
              <a:t>Бұл</a:t>
            </a:r>
            <a:r>
              <a:rPr lang="ru-RU" b="1" dirty="0"/>
              <a:t> </a:t>
            </a:r>
            <a:r>
              <a:rPr lang="ru-RU" b="1" dirty="0" err="1"/>
              <a:t>бағыттағы</a:t>
            </a:r>
            <a:r>
              <a:rPr lang="ru-RU" b="1" dirty="0"/>
              <a:t> </a:t>
            </a:r>
            <a:r>
              <a:rPr lang="ru-RU" b="1" dirty="0" err="1"/>
              <a:t>психологтың</a:t>
            </a:r>
            <a:r>
              <a:rPr lang="ru-RU" b="1" dirty="0"/>
              <a:t> </a:t>
            </a:r>
            <a:r>
              <a:rPr lang="ru-RU" b="1" dirty="0" err="1"/>
              <a:t>әдіснамалық</a:t>
            </a:r>
            <a:r>
              <a:rPr lang="ru-RU" b="1" dirty="0"/>
              <a:t> </a:t>
            </a:r>
            <a:r>
              <a:rPr lang="ru-RU" b="1" dirty="0" err="1"/>
              <a:t>позициясы</a:t>
            </a:r>
            <a:r>
              <a:rPr lang="ru-RU" b="1" dirty="0"/>
              <a:t> клиентке </a:t>
            </a:r>
            <a:r>
              <a:rPr lang="ru-RU" b="1" dirty="0" err="1"/>
              <a:t>өз</a:t>
            </a:r>
            <a:r>
              <a:rPr lang="ru-RU" b="1" dirty="0"/>
              <a:t> </a:t>
            </a:r>
            <a:r>
              <a:rPr lang="ru-RU" b="1" dirty="0" err="1"/>
              <a:t>әрекетін</a:t>
            </a:r>
            <a:r>
              <a:rPr lang="ru-RU" b="1" dirty="0"/>
              <a:t> </a:t>
            </a:r>
            <a:r>
              <a:rPr lang="ru-RU" b="1" dirty="0" err="1"/>
              <a:t>қадағалату</a:t>
            </a:r>
            <a:r>
              <a:rPr lang="ru-RU" b="1" dirty="0"/>
              <a:t> </a:t>
            </a:r>
            <a:r>
              <a:rPr lang="ru-RU" b="1" dirty="0" err="1"/>
              <a:t>және</a:t>
            </a:r>
            <a:r>
              <a:rPr lang="ru-RU" b="1" dirty="0"/>
              <a:t> </a:t>
            </a:r>
            <a:r>
              <a:rPr lang="ru-RU" b="1" dirty="0" err="1"/>
              <a:t>өз</a:t>
            </a:r>
            <a:r>
              <a:rPr lang="ru-RU" b="1" dirty="0"/>
              <a:t> </a:t>
            </a:r>
            <a:r>
              <a:rPr lang="ru-RU" b="1" dirty="0" err="1"/>
              <a:t>мінез-құлығында</a:t>
            </a:r>
            <a:r>
              <a:rPr lang="ru-RU" b="1" dirty="0"/>
              <a:t> </a:t>
            </a:r>
            <a:r>
              <a:rPr lang="ru-RU" b="1" dirty="0" err="1"/>
              <a:t>нақты</a:t>
            </a:r>
            <a:r>
              <a:rPr lang="ru-RU" b="1" dirty="0"/>
              <a:t> </a:t>
            </a:r>
            <a:r>
              <a:rPr lang="ru-RU" b="1" dirty="0" err="1"/>
              <a:t>өзгерістерді</a:t>
            </a:r>
            <a:r>
              <a:rPr lang="ru-RU" b="1" dirty="0"/>
              <a:t> </a:t>
            </a:r>
            <a:r>
              <a:rPr lang="ru-RU" b="1" dirty="0" err="1"/>
              <a:t>туындату</a:t>
            </a:r>
            <a:r>
              <a:rPr lang="ru-RU" b="1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609504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8525" y="670763"/>
            <a:ext cx="8911687" cy="1280890"/>
          </a:xfrm>
        </p:spPr>
        <p:txBody>
          <a:bodyPr>
            <a:normAutofit fontScale="90000"/>
          </a:bodyPr>
          <a:lstStyle/>
          <a:p>
            <a:r>
              <a:rPr lang="ru-RU" b="1" dirty="0" err="1"/>
              <a:t>Психоаналитикалық</a:t>
            </a:r>
            <a:r>
              <a:rPr lang="ru-RU" b="1" dirty="0"/>
              <a:t> </a:t>
            </a:r>
            <a:r>
              <a:rPr lang="ru-RU" b="1" dirty="0" err="1" smtClean="0"/>
              <a:t>дәстүр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dirty="0"/>
              <a:t/>
            </a:r>
            <a:br>
              <a:rPr lang="ru-RU" dirty="0"/>
            </a:br>
            <a:r>
              <a:rPr lang="ru-RU" sz="3100" b="1" dirty="0" err="1"/>
              <a:t>Психологиялық</a:t>
            </a:r>
            <a:r>
              <a:rPr lang="ru-RU" sz="3100" b="1" dirty="0"/>
              <a:t> </a:t>
            </a:r>
            <a:r>
              <a:rPr lang="ru-RU" sz="3100" b="1" dirty="0" err="1"/>
              <a:t>кеңесті</a:t>
            </a:r>
            <a:r>
              <a:rPr lang="ru-RU" sz="3100" b="1" dirty="0"/>
              <a:t> </a:t>
            </a:r>
            <a:r>
              <a:rPr lang="ru-RU" sz="3100" b="1" dirty="0" err="1">
                <a:hlinkClick r:id="rId2"/>
              </a:rPr>
              <a:t>дұрыс</a:t>
            </a:r>
            <a:r>
              <a:rPr lang="ru-RU" sz="3100" b="1" dirty="0">
                <a:hlinkClick r:id="rId2"/>
              </a:rPr>
              <a:t> </a:t>
            </a:r>
            <a:r>
              <a:rPr lang="ru-RU" sz="3100" b="1" dirty="0" err="1">
                <a:hlinkClick r:id="rId2"/>
              </a:rPr>
              <a:t>ұйымдастыру</a:t>
            </a:r>
            <a:r>
              <a:rPr lang="ru-RU" sz="3100" b="1" dirty="0">
                <a:hlinkClick r:id="rId2"/>
              </a:rPr>
              <a:t> клиентке</a:t>
            </a:r>
            <a:r>
              <a:rPr lang="ru-RU" sz="3100" b="1" dirty="0"/>
              <a:t>, </a:t>
            </a:r>
            <a:r>
              <a:rPr lang="ru-RU" sz="3100" b="1" dirty="0" err="1"/>
              <a:t>өзіне</a:t>
            </a:r>
            <a:r>
              <a:rPr lang="ru-RU" sz="3100" b="1" dirty="0"/>
              <a:t> </a:t>
            </a:r>
            <a:r>
              <a:rPr lang="ru-RU" sz="3100" b="1" dirty="0" err="1"/>
              <a:t>және</a:t>
            </a:r>
            <a:r>
              <a:rPr lang="ru-RU" sz="3100" b="1" dirty="0"/>
              <a:t> </a:t>
            </a:r>
            <a:r>
              <a:rPr lang="ru-RU" sz="3100" b="1" dirty="0" err="1"/>
              <a:t>өз</a:t>
            </a:r>
            <a:r>
              <a:rPr lang="ru-RU" sz="3100" b="1" dirty="0"/>
              <a:t> </a:t>
            </a:r>
            <a:r>
              <a:rPr lang="ru-RU" sz="3100" b="1" dirty="0" err="1"/>
              <a:t>өмірлік</a:t>
            </a:r>
            <a:r>
              <a:rPr lang="ru-RU" sz="3100" b="1" dirty="0"/>
              <a:t> </a:t>
            </a:r>
            <a:r>
              <a:rPr lang="ru-RU" sz="3100" b="1" dirty="0" err="1"/>
              <a:t>ситуациясына</a:t>
            </a:r>
            <a:r>
              <a:rPr lang="ru-RU" sz="3100" b="1" dirty="0"/>
              <a:t> </a:t>
            </a:r>
            <a:r>
              <a:rPr lang="ru-RU" sz="3100" b="1" dirty="0" err="1" smtClean="0"/>
              <a:t>жаңа</a:t>
            </a:r>
            <a:r>
              <a:rPr lang="ru-RU" sz="3100" b="1" dirty="0" smtClean="0"/>
              <a:t> </a:t>
            </a:r>
            <a:r>
              <a:rPr lang="ru-RU" sz="3100" b="1" dirty="0" err="1"/>
              <a:t>көқараспен</a:t>
            </a:r>
            <a:r>
              <a:rPr lang="ru-RU" sz="3100" b="1" dirty="0"/>
              <a:t> </a:t>
            </a:r>
            <a:r>
              <a:rPr lang="ru-RU" sz="3100" b="1" dirty="0" err="1"/>
              <a:t>қарауға</a:t>
            </a:r>
            <a:r>
              <a:rPr lang="ru-RU" sz="3100" b="1" dirty="0"/>
              <a:t>, </a:t>
            </a:r>
            <a:r>
              <a:rPr lang="ru-RU" sz="3100" b="1" dirty="0" err="1"/>
              <a:t>өз</a:t>
            </a:r>
            <a:r>
              <a:rPr lang="ru-RU" sz="3100" b="1" dirty="0"/>
              <a:t> </a:t>
            </a:r>
            <a:r>
              <a:rPr lang="ru-RU" sz="3100" b="1" dirty="0" err="1"/>
              <a:t>әрекетінің</a:t>
            </a:r>
            <a:r>
              <a:rPr lang="ru-RU" sz="3100" b="1" dirty="0"/>
              <a:t> </a:t>
            </a:r>
            <a:r>
              <a:rPr lang="ru-RU" sz="3100" b="1" dirty="0" err="1"/>
              <a:t>шынайы</a:t>
            </a:r>
            <a:r>
              <a:rPr lang="ru-RU" sz="3100" b="1" dirty="0"/>
              <a:t> </a:t>
            </a:r>
            <a:r>
              <a:rPr lang="ru-RU" sz="3100" b="1" dirty="0" err="1"/>
              <a:t>мотивін</a:t>
            </a:r>
            <a:r>
              <a:rPr lang="ru-RU" sz="3100" b="1" dirty="0"/>
              <a:t> </a:t>
            </a:r>
            <a:r>
              <a:rPr lang="ru-RU" sz="3100" b="1" dirty="0" err="1"/>
              <a:t>ұғынуға</a:t>
            </a:r>
            <a:r>
              <a:rPr lang="ru-RU" sz="3100" b="1" dirty="0"/>
              <a:t>, </a:t>
            </a:r>
            <a:r>
              <a:rPr lang="ru-RU" sz="3100" b="1" dirty="0" err="1"/>
              <a:t>тұлғаішілік</a:t>
            </a:r>
            <a:r>
              <a:rPr lang="ru-RU" sz="3100" b="1" dirty="0"/>
              <a:t> </a:t>
            </a:r>
            <a:r>
              <a:rPr lang="ru-RU" sz="3100" b="1" dirty="0" err="1"/>
              <a:t>және</a:t>
            </a:r>
            <a:r>
              <a:rPr lang="ru-RU" sz="3100" b="1" dirty="0"/>
              <a:t> </a:t>
            </a:r>
            <a:r>
              <a:rPr lang="ru-RU" sz="3100" b="1" dirty="0" err="1"/>
              <a:t>тұлғааралық</a:t>
            </a:r>
            <a:r>
              <a:rPr lang="ru-RU" sz="3100" b="1" dirty="0"/>
              <a:t> </a:t>
            </a:r>
            <a:r>
              <a:rPr lang="ru-RU" sz="3100" b="1" dirty="0" err="1"/>
              <a:t>шиеленісті</a:t>
            </a:r>
            <a:r>
              <a:rPr lang="ru-RU" sz="3100" b="1" dirty="0"/>
              <a:t> </a:t>
            </a:r>
            <a:r>
              <a:rPr lang="ru-RU" sz="3100" b="1" dirty="0" err="1"/>
              <a:t>тұтастай</a:t>
            </a:r>
            <a:r>
              <a:rPr lang="ru-RU" sz="3100" b="1" dirty="0"/>
              <a:t> </a:t>
            </a:r>
            <a:r>
              <a:rPr lang="ru-RU" sz="3100" b="1" dirty="0" err="1"/>
              <a:t>көруге</a:t>
            </a:r>
            <a:r>
              <a:rPr lang="ru-RU" sz="3100" b="1" dirty="0"/>
              <a:t>, </a:t>
            </a:r>
            <a:r>
              <a:rPr lang="ru-RU" sz="3100" b="1" dirty="0" err="1"/>
              <a:t>ең</a:t>
            </a:r>
            <a:r>
              <a:rPr lang="ru-RU" sz="3100" b="1" dirty="0"/>
              <a:t> </a:t>
            </a:r>
            <a:r>
              <a:rPr lang="ru-RU" sz="3100" b="1" dirty="0" err="1"/>
              <a:t>бастысы</a:t>
            </a:r>
            <a:r>
              <a:rPr lang="ru-RU" sz="3100" b="1" dirty="0"/>
              <a:t>- </a:t>
            </a:r>
            <a:r>
              <a:rPr lang="ru-RU" sz="3100" b="1" dirty="0" err="1"/>
              <a:t>жаңа</a:t>
            </a:r>
            <a:r>
              <a:rPr lang="ru-RU" sz="3100" b="1" dirty="0"/>
              <a:t> </a:t>
            </a:r>
            <a:r>
              <a:rPr lang="ru-RU" sz="3100" b="1" dirty="0" err="1"/>
              <a:t>жеке</a:t>
            </a:r>
            <a:r>
              <a:rPr lang="ru-RU" sz="3100" b="1" dirty="0"/>
              <a:t> </a:t>
            </a:r>
            <a:r>
              <a:rPr lang="ru-RU" sz="3100" b="1" dirty="0" err="1"/>
              <a:t>тәжірибе</a:t>
            </a:r>
            <a:r>
              <a:rPr lang="ru-RU" sz="3100" b="1" dirty="0"/>
              <a:t> </a:t>
            </a:r>
            <a:r>
              <a:rPr lang="ru-RU" sz="3100" b="1" dirty="0" err="1"/>
              <a:t>алуға</a:t>
            </a:r>
            <a:r>
              <a:rPr lang="ru-RU" sz="3100" b="1" dirty="0"/>
              <a:t>, </a:t>
            </a:r>
            <a:r>
              <a:rPr lang="ru-RU" sz="3100" b="1" dirty="0" err="1"/>
              <a:t>шиеленісті</a:t>
            </a:r>
            <a:r>
              <a:rPr lang="ru-RU" sz="3100" b="1" dirty="0"/>
              <a:t> </a:t>
            </a:r>
            <a:r>
              <a:rPr lang="ru-RU" sz="3100" b="1" dirty="0" err="1"/>
              <a:t>шешу</a:t>
            </a:r>
            <a:r>
              <a:rPr lang="ru-RU" sz="3100" b="1" dirty="0"/>
              <a:t> </a:t>
            </a:r>
            <a:r>
              <a:rPr lang="ru-RU" sz="3100" b="1" dirty="0" err="1"/>
              <a:t>тәсілін</a:t>
            </a:r>
            <a:r>
              <a:rPr lang="ru-RU" sz="3100" b="1" dirty="0"/>
              <a:t> </a:t>
            </a:r>
            <a:r>
              <a:rPr lang="ru-RU" sz="3100" b="1" dirty="0" err="1"/>
              <a:t>меңгеруге</a:t>
            </a:r>
            <a:r>
              <a:rPr lang="ru-RU" sz="3100" b="1" dirty="0"/>
              <a:t> </a:t>
            </a:r>
            <a:r>
              <a:rPr lang="ru-RU" sz="3100" b="1" dirty="0" err="1"/>
              <a:t>және</a:t>
            </a:r>
            <a:r>
              <a:rPr lang="ru-RU" sz="3100" b="1" dirty="0"/>
              <a:t> </a:t>
            </a:r>
            <a:r>
              <a:rPr lang="ru-RU" sz="3100" b="1" dirty="0" err="1"/>
              <a:t>проблемалық</a:t>
            </a:r>
            <a:r>
              <a:rPr lang="ru-RU" sz="3100" b="1" dirty="0"/>
              <a:t> </a:t>
            </a:r>
            <a:r>
              <a:rPr lang="ru-RU" sz="3100" b="1" dirty="0" err="1"/>
              <a:t>ситуацияны</a:t>
            </a:r>
            <a:r>
              <a:rPr lang="ru-RU" sz="3100" b="1" dirty="0"/>
              <a:t> </a:t>
            </a:r>
            <a:r>
              <a:rPr lang="ru-RU" sz="3100" b="1" dirty="0" err="1"/>
              <a:t>жеңуге</a:t>
            </a:r>
            <a:r>
              <a:rPr lang="ru-RU" sz="3100" b="1" dirty="0"/>
              <a:t> </a:t>
            </a:r>
            <a:r>
              <a:rPr lang="ru-RU" sz="3100" b="1" dirty="0" err="1"/>
              <a:t>мүмкіндік</a:t>
            </a:r>
            <a:r>
              <a:rPr lang="ru-RU" sz="3100" b="1" dirty="0"/>
              <a:t> </a:t>
            </a:r>
            <a:r>
              <a:rPr lang="ru-RU" sz="3100" b="1" dirty="0" err="1"/>
              <a:t>береді</a:t>
            </a:r>
            <a:r>
              <a:rPr lang="ru-RU" sz="3100" b="1" dirty="0"/>
              <a:t>.</a:t>
            </a:r>
            <a:br>
              <a:rPr lang="ru-RU" sz="3100" b="1" dirty="0"/>
            </a:br>
            <a:endParaRPr lang="ru-RU" sz="31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81709" y="2901820"/>
            <a:ext cx="10445653" cy="2757476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224563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b="1" dirty="0" err="1">
                <a:solidFill>
                  <a:srgbClr val="FF0000"/>
                </a:solidFill>
              </a:rPr>
              <a:t>Психологиялық</a:t>
            </a:r>
            <a:r>
              <a:rPr lang="ru-RU" sz="3100" b="1" dirty="0">
                <a:solidFill>
                  <a:srgbClr val="FF0000"/>
                </a:solidFill>
              </a:rPr>
              <a:t> </a:t>
            </a:r>
            <a:r>
              <a:rPr lang="ru-RU" sz="3100" b="1" dirty="0" err="1">
                <a:solidFill>
                  <a:srgbClr val="FF0000"/>
                </a:solidFill>
              </a:rPr>
              <a:t>кеңес</a:t>
            </a:r>
            <a:r>
              <a:rPr lang="ru-RU" sz="3100" b="1" dirty="0">
                <a:solidFill>
                  <a:srgbClr val="FF0000"/>
                </a:solidFill>
              </a:rPr>
              <a:t> беру </a:t>
            </a:r>
            <a:r>
              <a:rPr lang="ru-RU" sz="3100" b="1" dirty="0" err="1">
                <a:solidFill>
                  <a:srgbClr val="FF0000"/>
                </a:solidFill>
              </a:rPr>
              <a:t>барысында</a:t>
            </a:r>
            <a:r>
              <a:rPr lang="ru-RU" sz="3100" b="1" dirty="0">
                <a:solidFill>
                  <a:srgbClr val="FF0000"/>
                </a:solidFill>
              </a:rPr>
              <a:t> </a:t>
            </a:r>
            <a:r>
              <a:rPr lang="ru-RU" sz="3100" b="1" dirty="0" err="1">
                <a:solidFill>
                  <a:srgbClr val="FF0000"/>
                </a:solidFill>
              </a:rPr>
              <a:t>сенімді</a:t>
            </a:r>
            <a:r>
              <a:rPr lang="ru-RU" sz="3100" b="1" dirty="0">
                <a:solidFill>
                  <a:srgbClr val="FF0000"/>
                </a:solidFill>
              </a:rPr>
              <a:t> атмосфера </a:t>
            </a:r>
            <a:r>
              <a:rPr lang="ru-RU" sz="3100" b="1" dirty="0" err="1">
                <a:solidFill>
                  <a:srgbClr val="FF0000"/>
                </a:solidFill>
              </a:rPr>
              <a:t>құру</a:t>
            </a:r>
            <a:r>
              <a:rPr lang="ru-RU" sz="3100" b="1" dirty="0">
                <a:solidFill>
                  <a:srgbClr val="FF0000"/>
                </a:solidFill>
              </a:rPr>
              <a:t> </a:t>
            </a:r>
            <a:r>
              <a:rPr lang="ru-RU" sz="3100" b="1" dirty="0" err="1">
                <a:solidFill>
                  <a:srgbClr val="FF0000"/>
                </a:solidFill>
              </a:rPr>
              <a:t>үшін</a:t>
            </a:r>
            <a:r>
              <a:rPr lang="ru-RU" sz="3100" b="1" dirty="0">
                <a:solidFill>
                  <a:srgbClr val="FF0000"/>
                </a:solidFill>
              </a:rPr>
              <a:t> </a:t>
            </a:r>
            <a:r>
              <a:rPr lang="ru-RU" sz="3100" b="1" dirty="0" err="1">
                <a:solidFill>
                  <a:srgbClr val="FF0000"/>
                </a:solidFill>
              </a:rPr>
              <a:t>төменд</a:t>
            </a:r>
            <a:r>
              <a:rPr lang="ru-RU" b="1" dirty="0" err="1">
                <a:solidFill>
                  <a:srgbClr val="FF0000"/>
                </a:solidFill>
              </a:rPr>
              <a:t>егідей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sz="3100" b="1" dirty="0" err="1">
                <a:solidFill>
                  <a:srgbClr val="FF0000"/>
                </a:solidFill>
              </a:rPr>
              <a:t>жағдайларды</a:t>
            </a:r>
            <a:r>
              <a:rPr lang="ru-RU" sz="3100" b="1" dirty="0">
                <a:solidFill>
                  <a:srgbClr val="FF0000"/>
                </a:solidFill>
              </a:rPr>
              <a:t> </a:t>
            </a:r>
            <a:r>
              <a:rPr lang="ru-RU" sz="3100" b="1" dirty="0" err="1">
                <a:solidFill>
                  <a:srgbClr val="FF0000"/>
                </a:solidFill>
              </a:rPr>
              <a:t>сақтау</a:t>
            </a:r>
            <a:r>
              <a:rPr lang="ru-RU" sz="3100" b="1" dirty="0">
                <a:solidFill>
                  <a:srgbClr val="FF0000"/>
                </a:solidFill>
              </a:rPr>
              <a:t> </a:t>
            </a:r>
            <a:r>
              <a:rPr lang="ru-RU" sz="3100" b="1" dirty="0" err="1">
                <a:solidFill>
                  <a:srgbClr val="FF0000"/>
                </a:solidFill>
              </a:rPr>
              <a:t>қажет</a:t>
            </a:r>
            <a:r>
              <a:rPr lang="ru-RU" sz="3100" b="1" dirty="0">
                <a:solidFill>
                  <a:srgbClr val="FF0000"/>
                </a:solidFill>
              </a:rPr>
              <a:t>:</a:t>
            </a:r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endParaRPr lang="ru-RU" dirty="0"/>
          </a:p>
          <a:p>
            <a:pPr lvl="1"/>
            <a:r>
              <a:rPr lang="ru-RU" dirty="0" err="1"/>
              <a:t>кеңес</a:t>
            </a:r>
            <a:r>
              <a:rPr lang="ru-RU" dirty="0"/>
              <a:t> беру </a:t>
            </a:r>
            <a:r>
              <a:rPr lang="ru-RU" dirty="0" err="1"/>
              <a:t>барысында</a:t>
            </a:r>
            <a:r>
              <a:rPr lang="ru-RU" dirty="0"/>
              <a:t> </a:t>
            </a:r>
            <a:r>
              <a:rPr lang="ru-RU" dirty="0" err="1"/>
              <a:t>басқа</a:t>
            </a:r>
            <a:r>
              <a:rPr lang="ru-RU" dirty="0"/>
              <a:t> </a:t>
            </a:r>
            <a:r>
              <a:rPr lang="ru-RU" dirty="0" err="1"/>
              <a:t>іске</a:t>
            </a:r>
            <a:r>
              <a:rPr lang="ru-RU" dirty="0"/>
              <a:t> </a:t>
            </a:r>
            <a:r>
              <a:rPr lang="ru-RU" dirty="0" err="1"/>
              <a:t>көңіл</a:t>
            </a:r>
            <a:r>
              <a:rPr lang="ru-RU" dirty="0"/>
              <a:t> </a:t>
            </a:r>
            <a:r>
              <a:rPr lang="ru-RU" dirty="0" err="1"/>
              <a:t>бөлмей</a:t>
            </a:r>
            <a:r>
              <a:rPr lang="ru-RU" dirty="0"/>
              <a:t>, </a:t>
            </a:r>
            <a:r>
              <a:rPr lang="ru-RU" dirty="0" err="1"/>
              <a:t>барлық</a:t>
            </a:r>
            <a:r>
              <a:rPr lang="ru-RU" dirty="0"/>
              <a:t> </a:t>
            </a:r>
            <a:r>
              <a:rPr lang="ru-RU" dirty="0" err="1"/>
              <a:t>зейінді</a:t>
            </a:r>
            <a:r>
              <a:rPr lang="ru-RU" dirty="0"/>
              <a:t> клиентке </a:t>
            </a:r>
            <a:r>
              <a:rPr lang="ru-RU" dirty="0" err="1"/>
              <a:t>аудару</a:t>
            </a:r>
            <a:r>
              <a:rPr lang="ru-RU" dirty="0"/>
              <a:t> </a:t>
            </a:r>
            <a:r>
              <a:rPr lang="ru-RU" dirty="0" err="1"/>
              <a:t>қажет</a:t>
            </a:r>
            <a:r>
              <a:rPr lang="ru-RU" dirty="0"/>
              <a:t> (</a:t>
            </a:r>
            <a:r>
              <a:rPr lang="ru-RU" dirty="0" err="1"/>
              <a:t>телефонмен</a:t>
            </a:r>
            <a:r>
              <a:rPr lang="ru-RU" dirty="0"/>
              <a:t> </a:t>
            </a:r>
            <a:r>
              <a:rPr lang="ru-RU" dirty="0" err="1"/>
              <a:t>сөйлесу</a:t>
            </a:r>
            <a:r>
              <a:rPr lang="ru-RU" dirty="0"/>
              <a:t>, </a:t>
            </a:r>
            <a:r>
              <a:rPr lang="ru-RU" dirty="0" err="1"/>
              <a:t>басқа</a:t>
            </a:r>
            <a:r>
              <a:rPr lang="ru-RU" dirty="0"/>
              <a:t> </a:t>
            </a:r>
            <a:r>
              <a:rPr lang="ru-RU" dirty="0" err="1"/>
              <a:t>адамның</a:t>
            </a:r>
            <a:r>
              <a:rPr lang="ru-RU" dirty="0"/>
              <a:t> </a:t>
            </a:r>
            <a:r>
              <a:rPr lang="ru-RU" dirty="0" err="1"/>
              <a:t>араласуы</a:t>
            </a:r>
            <a:r>
              <a:rPr lang="ru-RU" dirty="0"/>
              <a:t>);</a:t>
            </a:r>
          </a:p>
          <a:p>
            <a:pPr lvl="1"/>
            <a:r>
              <a:rPr lang="ru-RU" dirty="0"/>
              <a:t>клиентке </a:t>
            </a:r>
            <a:r>
              <a:rPr lang="ru-RU" dirty="0" err="1"/>
              <a:t>толық</a:t>
            </a:r>
            <a:r>
              <a:rPr lang="ru-RU" dirty="0"/>
              <a:t> </a:t>
            </a:r>
            <a:r>
              <a:rPr lang="ru-RU" dirty="0" err="1"/>
              <a:t>жеткізуге</a:t>
            </a:r>
            <a:r>
              <a:rPr lang="ru-RU" dirty="0"/>
              <a:t> </a:t>
            </a:r>
            <a:r>
              <a:rPr lang="ru-RU" dirty="0" err="1"/>
              <a:t>мүмкіндік</a:t>
            </a:r>
            <a:r>
              <a:rPr lang="ru-RU" dirty="0"/>
              <a:t> беру, </a:t>
            </a:r>
            <a:r>
              <a:rPr lang="ru-RU" dirty="0" err="1"/>
              <a:t>оның</a:t>
            </a:r>
            <a:r>
              <a:rPr lang="ru-RU" dirty="0"/>
              <a:t> </a:t>
            </a:r>
            <a:r>
              <a:rPr lang="ru-RU" dirty="0" err="1">
                <a:hlinkClick r:id="rId2"/>
              </a:rPr>
              <a:t>өміріне</a:t>
            </a:r>
            <a:r>
              <a:rPr lang="ru-RU" dirty="0">
                <a:hlinkClick r:id="rId2"/>
              </a:rPr>
              <a:t> </a:t>
            </a:r>
            <a:r>
              <a:rPr lang="ru-RU" dirty="0" err="1">
                <a:hlinkClick r:id="rId2"/>
              </a:rPr>
              <a:t>қызығушылық</a:t>
            </a:r>
            <a:r>
              <a:rPr lang="ru-RU" dirty="0">
                <a:hlinkClick r:id="rId2"/>
              </a:rPr>
              <a:t> </a:t>
            </a:r>
            <a:r>
              <a:rPr lang="ru-RU" dirty="0" err="1">
                <a:hlinkClick r:id="rId2"/>
              </a:rPr>
              <a:t>таныту</a:t>
            </a:r>
            <a:r>
              <a:rPr lang="ru-RU" dirty="0"/>
              <a:t>, </a:t>
            </a:r>
            <a:r>
              <a:rPr lang="ru-RU" dirty="0" err="1"/>
              <a:t>шектен</a:t>
            </a:r>
            <a:r>
              <a:rPr lang="ru-RU" dirty="0"/>
              <a:t> </a:t>
            </a:r>
            <a:r>
              <a:rPr lang="ru-RU" dirty="0" err="1"/>
              <a:t>тыс</a:t>
            </a:r>
            <a:r>
              <a:rPr lang="ru-RU" dirty="0"/>
              <a:t> </a:t>
            </a:r>
            <a:r>
              <a:rPr lang="ru-RU" dirty="0" err="1"/>
              <a:t>білуге</a:t>
            </a:r>
            <a:r>
              <a:rPr lang="ru-RU" dirty="0"/>
              <a:t> </a:t>
            </a:r>
            <a:r>
              <a:rPr lang="ru-RU" dirty="0" err="1"/>
              <a:t>құмартпау</a:t>
            </a:r>
            <a:r>
              <a:rPr lang="ru-RU" dirty="0"/>
              <a:t>, </a:t>
            </a:r>
            <a:r>
              <a:rPr lang="ru-RU" dirty="0" err="1"/>
              <a:t>жауап</a:t>
            </a:r>
            <a:r>
              <a:rPr lang="ru-RU" dirty="0"/>
              <a:t> </a:t>
            </a:r>
            <a:r>
              <a:rPr lang="ru-RU" dirty="0" err="1"/>
              <a:t>алмай</a:t>
            </a:r>
            <a:r>
              <a:rPr lang="ru-RU" dirty="0"/>
              <a:t>, </a:t>
            </a:r>
            <a:r>
              <a:rPr lang="ru-RU" dirty="0" err="1"/>
              <a:t>сұрау</a:t>
            </a:r>
            <a:r>
              <a:rPr lang="ru-RU" dirty="0"/>
              <a:t> </a:t>
            </a:r>
            <a:r>
              <a:rPr lang="ru-RU" dirty="0" err="1"/>
              <a:t>қажет</a:t>
            </a:r>
            <a:r>
              <a:rPr lang="ru-RU" dirty="0"/>
              <a:t>;</a:t>
            </a:r>
          </a:p>
          <a:p>
            <a:pPr lvl="1"/>
            <a:r>
              <a:rPr lang="ru-RU" dirty="0" err="1"/>
              <a:t>әдептілік</a:t>
            </a:r>
            <a:r>
              <a:rPr lang="ru-RU" dirty="0"/>
              <a:t> </a:t>
            </a:r>
            <a:r>
              <a:rPr lang="ru-RU" dirty="0" err="1"/>
              <a:t>таныту</a:t>
            </a:r>
            <a:r>
              <a:rPr lang="ru-RU" dirty="0"/>
              <a:t>, </a:t>
            </a:r>
            <a:r>
              <a:rPr lang="ru-RU" dirty="0" err="1"/>
              <a:t>шекара</a:t>
            </a:r>
            <a:r>
              <a:rPr lang="ru-RU" dirty="0"/>
              <a:t> </a:t>
            </a:r>
            <a:r>
              <a:rPr lang="ru-RU" dirty="0" err="1"/>
              <a:t>сақтау</a:t>
            </a:r>
            <a:r>
              <a:rPr lang="ru-RU" dirty="0"/>
              <a:t>;</a:t>
            </a:r>
          </a:p>
          <a:p>
            <a:pPr lvl="1"/>
            <a:r>
              <a:rPr lang="ru-RU" dirty="0" err="1"/>
              <a:t>психологтың</a:t>
            </a:r>
            <a:r>
              <a:rPr lang="ru-RU" dirty="0"/>
              <a:t> </a:t>
            </a:r>
            <a:r>
              <a:rPr lang="ru-RU" dirty="0" err="1"/>
              <a:t>этикалық</a:t>
            </a:r>
            <a:r>
              <a:rPr lang="ru-RU" dirty="0"/>
              <a:t> </a:t>
            </a:r>
            <a:r>
              <a:rPr lang="ru-RU" dirty="0" err="1"/>
              <a:t>кодексін</a:t>
            </a:r>
            <a:r>
              <a:rPr lang="ru-RU" dirty="0"/>
              <a:t> </a:t>
            </a:r>
            <a:r>
              <a:rPr lang="ru-RU" dirty="0" err="1"/>
              <a:t>сақтау</a:t>
            </a:r>
            <a:r>
              <a:rPr lang="ru-RU" dirty="0"/>
              <a:t>;</a:t>
            </a:r>
          </a:p>
          <a:p>
            <a:pPr lvl="1"/>
            <a:r>
              <a:rPr lang="ru-RU" dirty="0" err="1"/>
              <a:t>клиентті</a:t>
            </a:r>
            <a:r>
              <a:rPr lang="ru-RU" dirty="0"/>
              <a:t> </a:t>
            </a:r>
            <a:r>
              <a:rPr lang="ru-RU" dirty="0" err="1">
                <a:hlinkClick r:id="rId3"/>
              </a:rPr>
              <a:t>кінәламау</a:t>
            </a:r>
            <a:r>
              <a:rPr lang="ru-RU" dirty="0">
                <a:hlinkClick r:id="rId3"/>
              </a:rPr>
              <a:t> </a:t>
            </a:r>
            <a:r>
              <a:rPr lang="ru-RU" dirty="0" err="1">
                <a:hlinkClick r:id="rId3"/>
              </a:rPr>
              <a:t>және</a:t>
            </a:r>
            <a:r>
              <a:rPr lang="ru-RU" dirty="0">
                <a:hlinkClick r:id="rId3"/>
              </a:rPr>
              <a:t> </a:t>
            </a:r>
            <a:r>
              <a:rPr lang="ru-RU" dirty="0" err="1">
                <a:hlinkClick r:id="rId3"/>
              </a:rPr>
              <a:t>бағаламау</a:t>
            </a:r>
            <a:r>
              <a:rPr lang="ru-RU" dirty="0"/>
              <a:t>;</a:t>
            </a:r>
          </a:p>
          <a:p>
            <a:pPr lvl="1"/>
            <a:r>
              <a:rPr lang="ru-RU" dirty="0" err="1"/>
              <a:t>ақыл-айту</a:t>
            </a:r>
            <a:r>
              <a:rPr lang="ru-RU" dirty="0"/>
              <a:t> </a:t>
            </a:r>
            <a:r>
              <a:rPr lang="ru-RU" dirty="0" err="1"/>
              <a:t>керек</a:t>
            </a:r>
            <a:r>
              <a:rPr lang="ru-RU" dirty="0"/>
              <a:t> </a:t>
            </a:r>
            <a:r>
              <a:rPr lang="ru-RU" dirty="0" err="1"/>
              <a:t>емес</a:t>
            </a:r>
            <a:r>
              <a:rPr lang="ru-RU" dirty="0"/>
              <a:t>, </a:t>
            </a:r>
            <a:r>
              <a:rPr lang="ru-RU" dirty="0" err="1"/>
              <a:t>өмірлік</a:t>
            </a:r>
            <a:r>
              <a:rPr lang="ru-RU" dirty="0"/>
              <a:t> </a:t>
            </a:r>
            <a:r>
              <a:rPr lang="ru-RU" dirty="0" err="1"/>
              <a:t>маңызды</a:t>
            </a:r>
            <a:r>
              <a:rPr lang="ru-RU" dirty="0"/>
              <a:t> </a:t>
            </a:r>
            <a:r>
              <a:rPr lang="ru-RU" dirty="0" err="1"/>
              <a:t>шешімді</a:t>
            </a:r>
            <a:r>
              <a:rPr lang="ru-RU" dirty="0"/>
              <a:t> </a:t>
            </a:r>
            <a:r>
              <a:rPr lang="ru-RU" dirty="0" err="1"/>
              <a:t>өз</a:t>
            </a:r>
            <a:r>
              <a:rPr lang="ru-RU" dirty="0"/>
              <a:t> </a:t>
            </a:r>
            <a:r>
              <a:rPr lang="ru-RU" dirty="0" err="1"/>
              <a:t>бетінше</a:t>
            </a:r>
            <a:r>
              <a:rPr lang="ru-RU" dirty="0"/>
              <a:t> </a:t>
            </a:r>
            <a:r>
              <a:rPr lang="ru-RU" dirty="0" err="1"/>
              <a:t>жасау</a:t>
            </a:r>
            <a:r>
              <a:rPr lang="ru-RU" dirty="0"/>
              <a:t> </a:t>
            </a:r>
            <a:r>
              <a:rPr lang="ru-RU" dirty="0" err="1"/>
              <a:t>үшін</a:t>
            </a:r>
            <a:r>
              <a:rPr lang="ru-RU" dirty="0"/>
              <a:t> </a:t>
            </a:r>
            <a:r>
              <a:rPr lang="ru-RU" dirty="0" err="1"/>
              <a:t>жағдай</a:t>
            </a:r>
            <a:r>
              <a:rPr lang="ru-RU" dirty="0"/>
              <a:t> </a:t>
            </a:r>
            <a:r>
              <a:rPr lang="ru-RU" dirty="0" err="1"/>
              <a:t>құру</a:t>
            </a:r>
            <a:r>
              <a:rPr lang="ru-RU" dirty="0"/>
              <a:t>;</a:t>
            </a:r>
          </a:p>
          <a:p>
            <a:pPr lvl="1"/>
            <a:r>
              <a:rPr lang="ru-RU" dirty="0" err="1"/>
              <a:t>достық</a:t>
            </a:r>
            <a:r>
              <a:rPr lang="ru-RU" dirty="0"/>
              <a:t>, </a:t>
            </a:r>
            <a:r>
              <a:rPr lang="ru-RU" dirty="0" err="1"/>
              <a:t>табиғилық</a:t>
            </a:r>
            <a:r>
              <a:rPr lang="ru-RU" dirty="0"/>
              <a:t>, </a:t>
            </a:r>
            <a:r>
              <a:rPr lang="ru-RU" dirty="0" err="1"/>
              <a:t>адалдық</a:t>
            </a:r>
            <a:r>
              <a:rPr lang="ru-RU" dirty="0"/>
              <a:t> </a:t>
            </a:r>
            <a:r>
              <a:rPr lang="ru-RU" dirty="0" err="1"/>
              <a:t>таныту</a:t>
            </a:r>
            <a:r>
              <a:rPr lang="ru-RU" dirty="0"/>
              <a:t>;</a:t>
            </a:r>
          </a:p>
          <a:p>
            <a:pPr lvl="1"/>
            <a:r>
              <a:rPr lang="ru-RU" dirty="0" err="1"/>
              <a:t>жекелік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кәсіби</a:t>
            </a:r>
            <a:r>
              <a:rPr lang="ru-RU" dirty="0"/>
              <a:t> </a:t>
            </a:r>
            <a:r>
              <a:rPr lang="ru-RU" dirty="0" err="1"/>
              <a:t>қатынастарды</a:t>
            </a:r>
            <a:r>
              <a:rPr lang="ru-RU" dirty="0"/>
              <a:t> </a:t>
            </a:r>
            <a:r>
              <a:rPr lang="ru-RU" dirty="0" err="1"/>
              <a:t>шектеу</a:t>
            </a:r>
            <a:r>
              <a:rPr lang="ru-RU" dirty="0"/>
              <a:t>;</a:t>
            </a:r>
          </a:p>
          <a:p>
            <a:pPr lvl="1"/>
            <a:r>
              <a:rPr lang="ru-RU" dirty="0" err="1"/>
              <a:t>тыныш</a:t>
            </a:r>
            <a:r>
              <a:rPr lang="ru-RU" dirty="0"/>
              <a:t>, </a:t>
            </a:r>
            <a:r>
              <a:rPr lang="ru-RU" dirty="0" err="1">
                <a:hlinkClick r:id="rId4"/>
              </a:rPr>
              <a:t>дыбыссыз</a:t>
            </a:r>
            <a:r>
              <a:rPr lang="ru-RU" dirty="0"/>
              <a:t>, </a:t>
            </a:r>
            <a:r>
              <a:rPr lang="ru-RU" dirty="0" err="1"/>
              <a:t>шусыз</a:t>
            </a:r>
            <a:r>
              <a:rPr lang="ru-RU" dirty="0"/>
              <a:t> </a:t>
            </a:r>
            <a:r>
              <a:rPr lang="ru-RU" dirty="0" err="1"/>
              <a:t>жерлерде</a:t>
            </a:r>
            <a:r>
              <a:rPr lang="ru-RU" dirty="0"/>
              <a:t>, </a:t>
            </a:r>
            <a:r>
              <a:rPr lang="ru-RU" dirty="0" err="1"/>
              <a:t>бір</a:t>
            </a:r>
            <a:r>
              <a:rPr lang="ru-RU" dirty="0"/>
              <a:t> </a:t>
            </a:r>
            <a:r>
              <a:rPr lang="ru-RU" dirty="0" err="1"/>
              <a:t>жерде</a:t>
            </a:r>
            <a:r>
              <a:rPr lang="ru-RU" dirty="0"/>
              <a:t> </a:t>
            </a:r>
            <a:r>
              <a:rPr lang="ru-RU" dirty="0" err="1"/>
              <a:t>кеңес</a:t>
            </a:r>
            <a:r>
              <a:rPr lang="ru-RU" dirty="0"/>
              <a:t> беру, </a:t>
            </a:r>
            <a:r>
              <a:rPr lang="ru-RU" dirty="0" err="1"/>
              <a:t>өте</a:t>
            </a:r>
            <a:r>
              <a:rPr lang="ru-RU" dirty="0"/>
              <a:t> </a:t>
            </a:r>
            <a:r>
              <a:rPr lang="ru-RU" dirty="0" err="1"/>
              <a:t>ашық</a:t>
            </a:r>
            <a:r>
              <a:rPr lang="ru-RU" dirty="0"/>
              <a:t> </a:t>
            </a:r>
            <a:r>
              <a:rPr lang="ru-RU" dirty="0" err="1"/>
              <a:t>түстің</a:t>
            </a:r>
            <a:r>
              <a:rPr lang="ru-RU" dirty="0"/>
              <a:t> </a:t>
            </a:r>
            <a:r>
              <a:rPr lang="ru-RU" dirty="0" err="1"/>
              <a:t>қажеті</a:t>
            </a:r>
            <a:r>
              <a:rPr lang="ru-RU" dirty="0"/>
              <a:t> </a:t>
            </a:r>
            <a:r>
              <a:rPr lang="ru-RU" dirty="0" err="1"/>
              <a:t>жоқ</a:t>
            </a:r>
            <a:r>
              <a:rPr lang="ru-RU" dirty="0"/>
              <a:t>.</a:t>
            </a:r>
          </a:p>
          <a:p>
            <a:pPr marL="0" indent="0">
              <a:buNone/>
            </a:pP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7846066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/>
              <a:t>Психоанализдің</a:t>
            </a:r>
            <a:r>
              <a:rPr lang="ru-RU" b="1" dirty="0"/>
              <a:t> </a:t>
            </a:r>
            <a:r>
              <a:rPr lang="ru-RU" b="1" dirty="0" err="1"/>
              <a:t>негізгі</a:t>
            </a:r>
            <a:r>
              <a:rPr lang="ru-RU" b="1" dirty="0"/>
              <a:t> </a:t>
            </a:r>
            <a:r>
              <a:rPr lang="ru-RU" b="1" dirty="0" err="1"/>
              <a:t>міндеті</a:t>
            </a:r>
            <a:r>
              <a:rPr lang="ru-RU" b="1" dirty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err="1" smtClean="0"/>
              <a:t>адамды</a:t>
            </a:r>
            <a:r>
              <a:rPr lang="ru-RU" b="1" dirty="0" smtClean="0"/>
              <a:t> </a:t>
            </a:r>
            <a:r>
              <a:rPr lang="ru-RU" b="1" dirty="0" err="1"/>
              <a:t>басқарып</a:t>
            </a:r>
            <a:r>
              <a:rPr lang="ru-RU" b="1" dirty="0"/>
              <a:t> </a:t>
            </a:r>
            <a:r>
              <a:rPr lang="ru-RU" b="1" dirty="0" err="1"/>
              <a:t>отыратын</a:t>
            </a:r>
            <a:r>
              <a:rPr lang="ru-RU" b="1" dirty="0"/>
              <a:t> сана </a:t>
            </a:r>
            <a:r>
              <a:rPr lang="ru-RU" b="1" dirty="0" err="1"/>
              <a:t>астары</a:t>
            </a:r>
            <a:r>
              <a:rPr lang="ru-RU" b="1" dirty="0"/>
              <a:t> </a:t>
            </a:r>
            <a:r>
              <a:rPr lang="ru-RU" b="1" dirty="0" err="1"/>
              <a:t>аймағын</a:t>
            </a:r>
            <a:r>
              <a:rPr lang="ru-RU" b="1" dirty="0"/>
              <a:t> </a:t>
            </a:r>
            <a:r>
              <a:rPr lang="ru-RU" b="1" dirty="0" err="1"/>
              <a:t>анықтау</a:t>
            </a:r>
            <a:r>
              <a:rPr lang="ru-RU" b="1" dirty="0"/>
              <a:t> </a:t>
            </a:r>
            <a:r>
              <a:rPr lang="ru-RU" b="1" dirty="0" err="1"/>
              <a:t>және</a:t>
            </a:r>
            <a:r>
              <a:rPr lang="ru-RU" b="1" dirty="0"/>
              <a:t> </a:t>
            </a:r>
            <a:r>
              <a:rPr lang="ru-RU" b="1" dirty="0" err="1"/>
              <a:t>меңгеру</a:t>
            </a:r>
            <a:r>
              <a:rPr lang="ru-RU" b="1" dirty="0"/>
              <a:t>.</a:t>
            </a:r>
          </a:p>
          <a:p>
            <a:r>
              <a:rPr lang="ru-RU" b="1" dirty="0" err="1"/>
              <a:t>Психодинамикалық</a:t>
            </a:r>
            <a:r>
              <a:rPr lang="ru-RU" b="1" dirty="0"/>
              <a:t> теория </a:t>
            </a:r>
            <a:r>
              <a:rPr lang="ru-RU" b="1" dirty="0" err="1"/>
              <a:t>позициясында</a:t>
            </a:r>
            <a:r>
              <a:rPr lang="ru-RU" b="1" dirty="0"/>
              <a:t> психолог </a:t>
            </a:r>
            <a:r>
              <a:rPr lang="ru-RU" b="1" dirty="0" err="1"/>
              <a:t>клиентпен</a:t>
            </a:r>
            <a:r>
              <a:rPr lang="ru-RU" b="1" dirty="0"/>
              <a:t> </a:t>
            </a:r>
            <a:r>
              <a:rPr lang="ru-RU" b="1" dirty="0" err="1"/>
              <a:t>жұмыс</a:t>
            </a:r>
            <a:r>
              <a:rPr lang="ru-RU" b="1" dirty="0"/>
              <a:t> </a:t>
            </a:r>
            <a:r>
              <a:rPr lang="ru-RU" b="1" dirty="0" err="1"/>
              <a:t>жасағанда</a:t>
            </a:r>
            <a:r>
              <a:rPr lang="ru-RU" b="1" dirty="0"/>
              <a:t> </a:t>
            </a:r>
            <a:r>
              <a:rPr lang="ru-RU" b="1" dirty="0" err="1"/>
              <a:t>өзінің</a:t>
            </a:r>
            <a:r>
              <a:rPr lang="ru-RU" b="1" dirty="0"/>
              <a:t> сана </a:t>
            </a:r>
            <a:r>
              <a:rPr lang="ru-RU" b="1" dirty="0" err="1"/>
              <a:t>астары</a:t>
            </a:r>
            <a:r>
              <a:rPr lang="ru-RU" b="1" dirty="0"/>
              <a:t> </a:t>
            </a:r>
            <a:r>
              <a:rPr lang="ru-RU" b="1" dirty="0" err="1"/>
              <a:t>процестерін</a:t>
            </a:r>
            <a:r>
              <a:rPr lang="ru-RU" b="1" dirty="0"/>
              <a:t> </a:t>
            </a:r>
            <a:r>
              <a:rPr lang="ru-RU" b="1" dirty="0" err="1"/>
              <a:t>түсінуге</a:t>
            </a:r>
            <a:r>
              <a:rPr lang="ru-RU" b="1" dirty="0"/>
              <a:t> </a:t>
            </a:r>
            <a:r>
              <a:rPr lang="ru-RU" b="1" dirty="0" err="1"/>
              <a:t>және</a:t>
            </a:r>
            <a:r>
              <a:rPr lang="ru-RU" b="1" dirty="0"/>
              <a:t> </a:t>
            </a:r>
            <a:r>
              <a:rPr lang="ru-RU" b="1" dirty="0" err="1"/>
              <a:t>оған</a:t>
            </a:r>
            <a:r>
              <a:rPr lang="ru-RU" b="1" dirty="0"/>
              <a:t> </a:t>
            </a:r>
            <a:r>
              <a:rPr lang="ru-RU" b="1" dirty="0" err="1"/>
              <a:t>ықпал</a:t>
            </a:r>
            <a:r>
              <a:rPr lang="ru-RU" b="1" dirty="0"/>
              <a:t> </a:t>
            </a:r>
            <a:r>
              <a:rPr lang="ru-RU" b="1" dirty="0" err="1"/>
              <a:t>етуге</a:t>
            </a:r>
            <a:r>
              <a:rPr lang="ru-RU" b="1" dirty="0"/>
              <a:t> </a:t>
            </a:r>
            <a:r>
              <a:rPr lang="ru-RU" b="1" dirty="0" err="1"/>
              <a:t>үйрету</a:t>
            </a:r>
            <a:r>
              <a:rPr lang="ru-RU" b="1" dirty="0"/>
              <a:t> </a:t>
            </a:r>
            <a:r>
              <a:rPr lang="ru-RU" b="1" dirty="0" err="1"/>
              <a:t>болып</a:t>
            </a:r>
            <a:r>
              <a:rPr lang="ru-RU" b="1" dirty="0"/>
              <a:t> </a:t>
            </a:r>
            <a:r>
              <a:rPr lang="ru-RU" b="1" dirty="0" err="1"/>
              <a:t>табылады</a:t>
            </a:r>
            <a:r>
              <a:rPr lang="ru-RU" b="1" dirty="0"/>
              <a:t>.</a:t>
            </a:r>
          </a:p>
          <a:p>
            <a:r>
              <a:rPr lang="ru-RU" b="1" dirty="0" err="1"/>
              <a:t>Психодинамикалық</a:t>
            </a:r>
            <a:r>
              <a:rPr lang="ru-RU" b="1" dirty="0"/>
              <a:t> теория </a:t>
            </a:r>
            <a:r>
              <a:rPr lang="ru-RU" b="1" dirty="0" err="1"/>
              <a:t>негізінде</a:t>
            </a:r>
            <a:r>
              <a:rPr lang="ru-RU" b="1" dirty="0"/>
              <a:t> </a:t>
            </a:r>
            <a:r>
              <a:rPr lang="ru-RU" b="1" dirty="0" err="1"/>
              <a:t>жұмыс</a:t>
            </a:r>
            <a:r>
              <a:rPr lang="ru-RU" b="1" dirty="0"/>
              <a:t> </a:t>
            </a:r>
            <a:r>
              <a:rPr lang="ru-RU" b="1" dirty="0" err="1"/>
              <a:t>жасайтын</a:t>
            </a:r>
            <a:r>
              <a:rPr lang="ru-RU" b="1" dirty="0"/>
              <a:t> психолог интервью </a:t>
            </a:r>
            <a:r>
              <a:rPr lang="ru-RU" b="1" dirty="0" err="1"/>
              <a:t>процесінде</a:t>
            </a:r>
            <a:r>
              <a:rPr lang="ru-RU" b="1" dirty="0"/>
              <a:t> </a:t>
            </a:r>
            <a:r>
              <a:rPr lang="ru-RU" b="1" dirty="0" err="1"/>
              <a:t>төмендегі</a:t>
            </a:r>
            <a:r>
              <a:rPr lang="ru-RU" b="1" dirty="0"/>
              <a:t> </a:t>
            </a:r>
            <a:r>
              <a:rPr lang="ru-RU" b="1" dirty="0" err="1"/>
              <a:t>тәсілдерді</a:t>
            </a:r>
            <a:r>
              <a:rPr lang="ru-RU" b="1" dirty="0"/>
              <a:t> </a:t>
            </a:r>
            <a:r>
              <a:rPr lang="ru-RU" b="1" dirty="0" err="1"/>
              <a:t>пайдаланады</a:t>
            </a:r>
            <a:r>
              <a:rPr lang="ru-RU" b="1" dirty="0"/>
              <a:t>: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715253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p32"/>
          <p:cNvSpPr txBox="1">
            <a:spLocks noGrp="1"/>
          </p:cNvSpPr>
          <p:nvPr>
            <p:ph type="subTitle" idx="1"/>
          </p:nvPr>
        </p:nvSpPr>
        <p:spPr>
          <a:xfrm>
            <a:off x="1645380" y="2602200"/>
            <a:ext cx="8901240" cy="8268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ctr" anchorCtr="0">
            <a:noAutofit/>
          </a:bodyPr>
          <a:lstStyle/>
          <a:p>
            <a:pPr algn="ctr">
              <a:spcBef>
                <a:spcPts val="0"/>
              </a:spcBef>
            </a:pP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"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Психодинамикалық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"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термині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жеке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тұлғаның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түрлі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аспектілері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арасындағы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яғни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инстинк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ақыл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ой,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сананың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тоқтаусыз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күресі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ретінде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көрсетеді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</a:t>
            </a:r>
            <a:endParaRPr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8" name="Google Shape;228;p32"/>
          <p:cNvSpPr txBox="1">
            <a:spLocks noGrp="1"/>
          </p:cNvSpPr>
          <p:nvPr>
            <p:ph type="title"/>
          </p:nvPr>
        </p:nvSpPr>
        <p:spPr>
          <a:xfrm>
            <a:off x="1921600" y="613790"/>
            <a:ext cx="8348800" cy="918303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ctr" anchorCtr="0">
            <a:noAutofit/>
          </a:bodyPr>
          <a:lstStyle/>
          <a:p>
            <a:pPr algn="ctr">
              <a:spcBef>
                <a:spcPts val="0"/>
              </a:spcBef>
            </a:pPr>
            <a:r>
              <a:rPr lang="ru-RU" sz="2667" dirty="0"/>
              <a:t>Зигмунд Фрейд: </a:t>
            </a:r>
            <a:r>
              <a:rPr lang="ru-RU" sz="2667" dirty="0" err="1"/>
              <a:t>тұлғаның</a:t>
            </a:r>
            <a:r>
              <a:rPr lang="ru-RU" sz="2667" dirty="0"/>
              <a:t> </a:t>
            </a:r>
            <a:r>
              <a:rPr lang="ru-RU" sz="2667" dirty="0" err="1"/>
              <a:t>психодинамикалық</a:t>
            </a:r>
            <a:r>
              <a:rPr lang="ru-RU" sz="2667" dirty="0"/>
              <a:t> </a:t>
            </a:r>
            <a:r>
              <a:rPr lang="ru-RU" sz="2667" dirty="0" err="1"/>
              <a:t>теориясы</a:t>
            </a:r>
            <a:r>
              <a:rPr lang="ru-RU" sz="2667" dirty="0"/>
              <a:t> </a:t>
            </a:r>
            <a:endParaRPr sz="2667" dirty="0"/>
          </a:p>
        </p:txBody>
      </p:sp>
    </p:spTree>
    <p:extLst>
      <p:ext uri="{BB962C8B-B14F-4D97-AF65-F5344CB8AC3E}">
        <p14:creationId xmlns:p14="http://schemas.microsoft.com/office/powerpoint/2010/main" val="21637434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Google Shape;270;p35"/>
          <p:cNvSpPr txBox="1">
            <a:spLocks noGrp="1"/>
          </p:cNvSpPr>
          <p:nvPr>
            <p:ph type="subTitle" idx="2"/>
          </p:nvPr>
        </p:nvSpPr>
        <p:spPr>
          <a:xfrm>
            <a:off x="7878667" y="1017305"/>
            <a:ext cx="3264000" cy="10948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marL="0" indent="0" algn="ctr">
              <a:spcAft>
                <a:spcPts val="2133"/>
              </a:spcAft>
              <a:buClr>
                <a:schemeClr val="dk1"/>
              </a:buClr>
              <a:buSzPts val="1100"/>
            </a:pP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жеке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тұлға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теориясы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және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психопатология</a:t>
            </a:r>
            <a:endParaRPr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75" name="Google Shape;275;p35"/>
          <p:cNvSpPr txBox="1">
            <a:spLocks noGrp="1"/>
          </p:cNvSpPr>
          <p:nvPr>
            <p:ph type="title"/>
          </p:nvPr>
        </p:nvSpPr>
        <p:spPr>
          <a:xfrm>
            <a:off x="1165252" y="2009832"/>
            <a:ext cx="3956389" cy="30784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ctr" anchorCtr="0">
            <a:noAutofit/>
          </a:bodyPr>
          <a:lstStyle/>
          <a:p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Психоанализ</a:t>
            </a:r>
            <a:endParaRPr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76" name="Google Shape;276;p35"/>
          <p:cNvSpPr txBox="1">
            <a:spLocks noGrp="1"/>
          </p:cNvSpPr>
          <p:nvPr>
            <p:ph type="title" idx="4294967295"/>
          </p:nvPr>
        </p:nvSpPr>
        <p:spPr>
          <a:xfrm>
            <a:off x="6516733" y="965467"/>
            <a:ext cx="1094800" cy="10948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>
              <a:spcBef>
                <a:spcPts val="0"/>
              </a:spcBef>
            </a:pPr>
            <a:r>
              <a:rPr lang="en"/>
              <a:t>1.</a:t>
            </a:r>
            <a:endParaRPr/>
          </a:p>
        </p:txBody>
      </p:sp>
      <p:sp>
        <p:nvSpPr>
          <p:cNvPr id="277" name="Google Shape;277;p35"/>
          <p:cNvSpPr txBox="1">
            <a:spLocks noGrp="1"/>
          </p:cNvSpPr>
          <p:nvPr>
            <p:ph type="title" idx="4294967295"/>
          </p:nvPr>
        </p:nvSpPr>
        <p:spPr>
          <a:xfrm>
            <a:off x="6516733" y="2838851"/>
            <a:ext cx="1094800" cy="10948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>
              <a:spcBef>
                <a:spcPts val="0"/>
              </a:spcBef>
            </a:pPr>
            <a:r>
              <a:rPr lang="en"/>
              <a:t>2.</a:t>
            </a:r>
            <a:endParaRPr/>
          </a:p>
        </p:txBody>
      </p:sp>
      <p:sp>
        <p:nvSpPr>
          <p:cNvPr id="278" name="Google Shape;278;p35"/>
          <p:cNvSpPr txBox="1">
            <a:spLocks noGrp="1"/>
          </p:cNvSpPr>
          <p:nvPr>
            <p:ph type="title" idx="4294967295"/>
          </p:nvPr>
        </p:nvSpPr>
        <p:spPr>
          <a:xfrm>
            <a:off x="6516733" y="4712251"/>
            <a:ext cx="1094800" cy="10948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>
              <a:spcBef>
                <a:spcPts val="0"/>
              </a:spcBef>
            </a:pPr>
            <a:r>
              <a:rPr lang="en"/>
              <a:t>3.</a:t>
            </a:r>
            <a:endParaRPr/>
          </a:p>
        </p:txBody>
      </p:sp>
      <p:sp>
        <p:nvSpPr>
          <p:cNvPr id="279" name="Google Shape;279;p35"/>
          <p:cNvSpPr/>
          <p:nvPr/>
        </p:nvSpPr>
        <p:spPr>
          <a:xfrm>
            <a:off x="6516733" y="2838836"/>
            <a:ext cx="1094800" cy="1094800"/>
          </a:xfrm>
          <a:prstGeom prst="round1Rect">
            <a:avLst>
              <a:gd name="adj" fmla="val 16667"/>
            </a:avLst>
          </a:prstGeom>
          <a:solidFill>
            <a:srgbClr val="75C4C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280" name="Google Shape;280;p35"/>
          <p:cNvSpPr/>
          <p:nvPr/>
        </p:nvSpPr>
        <p:spPr>
          <a:xfrm>
            <a:off x="6516733" y="956231"/>
            <a:ext cx="1094800" cy="1094800"/>
          </a:xfrm>
          <a:prstGeom prst="round1Rect">
            <a:avLst>
              <a:gd name="adj" fmla="val 16667"/>
            </a:avLst>
          </a:prstGeom>
          <a:solidFill>
            <a:srgbClr val="FBBC0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281" name="Google Shape;281;p35"/>
          <p:cNvSpPr/>
          <p:nvPr/>
        </p:nvSpPr>
        <p:spPr>
          <a:xfrm>
            <a:off x="6516733" y="4712235"/>
            <a:ext cx="1094800" cy="1094800"/>
          </a:xfrm>
          <a:prstGeom prst="round1Rect">
            <a:avLst>
              <a:gd name="adj" fmla="val 16667"/>
            </a:avLst>
          </a:pr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282" name="Google Shape;282;p35"/>
          <p:cNvSpPr txBox="1">
            <a:spLocks noGrp="1"/>
          </p:cNvSpPr>
          <p:nvPr>
            <p:ph type="title" idx="4294967295"/>
          </p:nvPr>
        </p:nvSpPr>
        <p:spPr>
          <a:xfrm>
            <a:off x="6516733" y="1112600"/>
            <a:ext cx="1094800" cy="8004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ctr" anchorCtr="0">
            <a:noAutofit/>
          </a:bodyPr>
          <a:lstStyle/>
          <a:p>
            <a:pPr algn="ctr">
              <a:spcBef>
                <a:spcPts val="0"/>
              </a:spcBef>
            </a:pPr>
            <a:r>
              <a:rPr lang="en" dirty="0"/>
              <a:t>1.</a:t>
            </a:r>
            <a:endParaRPr dirty="0"/>
          </a:p>
        </p:txBody>
      </p:sp>
      <p:sp>
        <p:nvSpPr>
          <p:cNvPr id="283" name="Google Shape;283;p35"/>
          <p:cNvSpPr txBox="1">
            <a:spLocks noGrp="1"/>
          </p:cNvSpPr>
          <p:nvPr>
            <p:ph type="title" idx="4294967295"/>
          </p:nvPr>
        </p:nvSpPr>
        <p:spPr>
          <a:xfrm>
            <a:off x="6516733" y="2986051"/>
            <a:ext cx="1094800" cy="8004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ctr" anchorCtr="0">
            <a:noAutofit/>
          </a:bodyPr>
          <a:lstStyle/>
          <a:p>
            <a:pPr algn="ctr">
              <a:spcBef>
                <a:spcPts val="0"/>
              </a:spcBef>
            </a:pPr>
            <a:r>
              <a:rPr lang="en" dirty="0"/>
              <a:t>2.</a:t>
            </a:r>
            <a:endParaRPr dirty="0"/>
          </a:p>
        </p:txBody>
      </p:sp>
      <p:sp>
        <p:nvSpPr>
          <p:cNvPr id="284" name="Google Shape;284;p35"/>
          <p:cNvSpPr txBox="1">
            <a:spLocks noGrp="1"/>
          </p:cNvSpPr>
          <p:nvPr>
            <p:ph type="title" idx="4294967295"/>
          </p:nvPr>
        </p:nvSpPr>
        <p:spPr>
          <a:xfrm>
            <a:off x="6516733" y="4859528"/>
            <a:ext cx="1094800" cy="8004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ctr" anchorCtr="0">
            <a:noAutofit/>
          </a:bodyPr>
          <a:lstStyle/>
          <a:p>
            <a:pPr algn="ctr">
              <a:spcBef>
                <a:spcPts val="0"/>
              </a:spcBef>
            </a:pPr>
            <a:r>
              <a:rPr lang="en"/>
              <a:t>3.</a:t>
            </a:r>
            <a:endParaRPr/>
          </a:p>
        </p:txBody>
      </p:sp>
      <p:sp>
        <p:nvSpPr>
          <p:cNvPr id="7" name="Подзаголовок 6">
            <a:extLst>
              <a:ext uri="{FF2B5EF4-FFF2-40B4-BE49-F238E27FC236}">
                <a16:creationId xmlns:a16="http://schemas.microsoft.com/office/drawing/2014/main" xmlns="" id="{BC7C617B-0117-42B5-A361-9B47DEAE0706}"/>
              </a:ext>
            </a:extLst>
          </p:cNvPr>
          <p:cNvSpPr>
            <a:spLocks noGrp="1"/>
          </p:cNvSpPr>
          <p:nvPr>
            <p:ph type="subTitle" idx="4"/>
          </p:nvPr>
        </p:nvSpPr>
        <p:spPr>
          <a:xfrm>
            <a:off x="7708840" y="2936656"/>
            <a:ext cx="3603653" cy="1094800"/>
          </a:xfrm>
        </p:spPr>
        <p:txBody>
          <a:bodyPr/>
          <a:lstStyle/>
          <a:p>
            <a:pPr algn="ctr"/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жеке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басының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бұзылуын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терапиялау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әдісі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</a:p>
        </p:txBody>
      </p:sp>
      <p:sp>
        <p:nvSpPr>
          <p:cNvPr id="11" name="Подзаголовок 10">
            <a:extLst>
              <a:ext uri="{FF2B5EF4-FFF2-40B4-BE49-F238E27FC236}">
                <a16:creationId xmlns:a16="http://schemas.microsoft.com/office/drawing/2014/main" xmlns="" id="{8BF7C917-38A6-4AC0-9121-3943CC95E9B9}"/>
              </a:ext>
            </a:extLst>
          </p:cNvPr>
          <p:cNvSpPr>
            <a:spLocks noGrp="1"/>
          </p:cNvSpPr>
          <p:nvPr>
            <p:ph type="subTitle" idx="6"/>
          </p:nvPr>
        </p:nvSpPr>
        <p:spPr>
          <a:xfrm>
            <a:off x="7595278" y="4712205"/>
            <a:ext cx="3830777" cy="1410824"/>
          </a:xfrm>
        </p:spPr>
        <p:txBody>
          <a:bodyPr/>
          <a:lstStyle/>
          <a:p>
            <a:pPr algn="ctr"/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жеке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тұлғаның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бейсаналық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ойлары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мен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сезімдерін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зерттеу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әдісі</a:t>
            </a:r>
            <a:endParaRPr lang="ru-RU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25981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5" name="Google Shape;445;p43"/>
          <p:cNvSpPr txBox="1">
            <a:spLocks noGrp="1"/>
          </p:cNvSpPr>
          <p:nvPr>
            <p:ph type="title"/>
          </p:nvPr>
        </p:nvSpPr>
        <p:spPr>
          <a:xfrm>
            <a:off x="1458833" y="374767"/>
            <a:ext cx="10317600" cy="7636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r>
              <a:rPr lang="ru-RU" dirty="0"/>
              <a:t>Жеке </a:t>
            </a:r>
            <a:r>
              <a:rPr lang="ru-RU" dirty="0" err="1"/>
              <a:t>тұлғаның</a:t>
            </a:r>
            <a:r>
              <a:rPr lang="ru-RU" dirty="0"/>
              <a:t> </a:t>
            </a:r>
            <a:r>
              <a:rPr lang="ru-RU" dirty="0" err="1"/>
              <a:t>құрылымы</a:t>
            </a:r>
            <a:endParaRPr dirty="0"/>
          </a:p>
        </p:txBody>
      </p:sp>
      <p:grpSp>
        <p:nvGrpSpPr>
          <p:cNvPr id="446" name="Google Shape;446;p43"/>
          <p:cNvGrpSpPr/>
          <p:nvPr/>
        </p:nvGrpSpPr>
        <p:grpSpPr>
          <a:xfrm>
            <a:off x="1017460" y="1253309"/>
            <a:ext cx="10049571" cy="1393784"/>
            <a:chOff x="-280099" y="1920776"/>
            <a:chExt cx="7537178" cy="1045338"/>
          </a:xfrm>
        </p:grpSpPr>
        <p:cxnSp>
          <p:nvCxnSpPr>
            <p:cNvPr id="447" name="Google Shape;447;p43"/>
            <p:cNvCxnSpPr>
              <a:cxnSpLocks/>
              <a:endCxn id="448" idx="2"/>
            </p:cNvCxnSpPr>
            <p:nvPr/>
          </p:nvCxnSpPr>
          <p:spPr>
            <a:xfrm>
              <a:off x="4007179" y="2397589"/>
              <a:ext cx="2412710" cy="9840"/>
            </a:xfrm>
            <a:prstGeom prst="straightConnector1">
              <a:avLst/>
            </a:prstGeom>
            <a:noFill/>
            <a:ln w="9525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51" name="Google Shape;451;p43"/>
            <p:cNvCxnSpPr>
              <a:stCxn id="452" idx="6"/>
              <a:endCxn id="453" idx="2"/>
            </p:cNvCxnSpPr>
            <p:nvPr/>
          </p:nvCxnSpPr>
          <p:spPr>
            <a:xfrm>
              <a:off x="693400" y="2465864"/>
              <a:ext cx="2454055" cy="12900"/>
            </a:xfrm>
            <a:prstGeom prst="straightConnector1">
              <a:avLst/>
            </a:prstGeom>
            <a:noFill/>
            <a:ln w="9525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453" name="Google Shape;453;p43"/>
            <p:cNvSpPr/>
            <p:nvPr/>
          </p:nvSpPr>
          <p:spPr>
            <a:xfrm>
              <a:off x="3147455" y="1991414"/>
              <a:ext cx="974700" cy="9747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 dirty="0"/>
            </a:p>
          </p:txBody>
        </p:sp>
        <p:sp>
          <p:nvSpPr>
            <p:cNvPr id="454" name="Google Shape;454;p43"/>
            <p:cNvSpPr/>
            <p:nvPr/>
          </p:nvSpPr>
          <p:spPr>
            <a:xfrm>
              <a:off x="3281179" y="2115764"/>
              <a:ext cx="726000" cy="72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grpSp>
          <p:nvGrpSpPr>
            <p:cNvPr id="455" name="Google Shape;455;p43"/>
            <p:cNvGrpSpPr/>
            <p:nvPr/>
          </p:nvGrpSpPr>
          <p:grpSpPr>
            <a:xfrm>
              <a:off x="6283773" y="1920776"/>
              <a:ext cx="973306" cy="973306"/>
              <a:chOff x="4703027" y="2423616"/>
              <a:chExt cx="225600" cy="225600"/>
            </a:xfrm>
          </p:grpSpPr>
          <p:sp>
            <p:nvSpPr>
              <p:cNvPr id="456" name="Google Shape;456;p43"/>
              <p:cNvSpPr/>
              <p:nvPr/>
            </p:nvSpPr>
            <p:spPr>
              <a:xfrm>
                <a:off x="4703027" y="2423616"/>
                <a:ext cx="225600" cy="225600"/>
              </a:xfrm>
              <a:prstGeom prst="ellipse">
                <a:avLst/>
              </a:prstGeom>
              <a:solidFill>
                <a:schemeClr val="accent1"/>
              </a:solidFill>
              <a:ln w="9525" cap="flat" cmpd="sng">
                <a:solidFill>
                  <a:srgbClr val="BAC8D3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 dirty="0"/>
              </a:p>
            </p:txBody>
          </p:sp>
          <p:sp>
            <p:nvSpPr>
              <p:cNvPr id="448" name="Google Shape;448;p43"/>
              <p:cNvSpPr/>
              <p:nvPr/>
            </p:nvSpPr>
            <p:spPr>
              <a:xfrm>
                <a:off x="4734577" y="2452416"/>
                <a:ext cx="168000" cy="168000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</p:grpSp>
        <p:grpSp>
          <p:nvGrpSpPr>
            <p:cNvPr id="459" name="Google Shape;459;p43"/>
            <p:cNvGrpSpPr/>
            <p:nvPr/>
          </p:nvGrpSpPr>
          <p:grpSpPr>
            <a:xfrm>
              <a:off x="-280099" y="1978930"/>
              <a:ext cx="973499" cy="973868"/>
              <a:chOff x="1104617" y="2282059"/>
              <a:chExt cx="792300" cy="792600"/>
            </a:xfrm>
          </p:grpSpPr>
          <p:sp>
            <p:nvSpPr>
              <p:cNvPr id="452" name="Google Shape;452;p43"/>
              <p:cNvSpPr/>
              <p:nvPr/>
            </p:nvSpPr>
            <p:spPr>
              <a:xfrm>
                <a:off x="1104617" y="2282059"/>
                <a:ext cx="792300" cy="792600"/>
              </a:xfrm>
              <a:prstGeom prst="ellipse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460" name="Google Shape;460;p43"/>
              <p:cNvSpPr/>
              <p:nvPr/>
            </p:nvSpPr>
            <p:spPr>
              <a:xfrm>
                <a:off x="1219416" y="2370945"/>
                <a:ext cx="590100" cy="590100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 dirty="0"/>
              </a:p>
            </p:txBody>
          </p:sp>
        </p:grpSp>
      </p:grpSp>
      <p:sp>
        <p:nvSpPr>
          <p:cNvPr id="461" name="Google Shape;461;p43"/>
          <p:cNvSpPr txBox="1">
            <a:spLocks noGrp="1"/>
          </p:cNvSpPr>
          <p:nvPr>
            <p:ph type="subTitle" idx="4294967295"/>
          </p:nvPr>
        </p:nvSpPr>
        <p:spPr>
          <a:xfrm>
            <a:off x="459703" y="2601303"/>
            <a:ext cx="2458400" cy="491151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marL="0" indent="0" algn="ctr">
              <a:spcBef>
                <a:spcPts val="0"/>
              </a:spcBef>
              <a:spcAft>
                <a:spcPts val="2133"/>
              </a:spcAft>
              <a:buNone/>
            </a:pPr>
            <a:r>
              <a:rPr lang="ru-RU" sz="2133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Ид</a:t>
            </a:r>
            <a:endParaRPr sz="2133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462" name="Google Shape;462;p43"/>
          <p:cNvSpPr txBox="1">
            <a:spLocks noGrp="1"/>
          </p:cNvSpPr>
          <p:nvPr>
            <p:ph type="subTitle" idx="4294967295"/>
          </p:nvPr>
        </p:nvSpPr>
        <p:spPr>
          <a:xfrm>
            <a:off x="-167147" y="3092453"/>
            <a:ext cx="4051325" cy="1443891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marL="0" indent="0" algn="ctr">
              <a:spcBef>
                <a:spcPts val="0"/>
              </a:spcBef>
              <a:spcAft>
                <a:spcPts val="2133"/>
              </a:spcAft>
              <a:buNone/>
            </a:pPr>
            <a:r>
              <a:rPr lang="ru-RU" sz="1467" dirty="0">
                <a:solidFill>
                  <a:schemeClr val="tx1">
                    <a:lumMod val="85000"/>
                    <a:lumOff val="15000"/>
                  </a:schemeClr>
                </a:solidFill>
              </a:rPr>
              <a:t>"Ид" </a:t>
            </a:r>
            <a:r>
              <a:rPr lang="ru-RU" sz="1467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сөзі</a:t>
            </a:r>
            <a:r>
              <a:rPr lang="ru-RU" sz="1467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1467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латын</a:t>
            </a:r>
            <a:r>
              <a:rPr lang="ru-RU" sz="1467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1467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тіліндегі</a:t>
            </a:r>
            <a:r>
              <a:rPr lang="ru-RU" sz="1467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"</a:t>
            </a:r>
            <a:r>
              <a:rPr lang="ru-RU" sz="1467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ол</a:t>
            </a:r>
            <a:r>
              <a:rPr lang="ru-RU" sz="1467" dirty="0">
                <a:solidFill>
                  <a:schemeClr val="tx1">
                    <a:lumMod val="85000"/>
                    <a:lumOff val="15000"/>
                  </a:schemeClr>
                </a:solidFill>
              </a:rPr>
              <a:t>" </a:t>
            </a:r>
            <a:r>
              <a:rPr lang="ru-RU" sz="1467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сөзінен</a:t>
            </a:r>
            <a:r>
              <a:rPr lang="ru-RU" sz="1467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1467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шыққан</a:t>
            </a:r>
            <a:r>
              <a:rPr lang="ru-RU" sz="1467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1467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және</a:t>
            </a:r>
            <a:r>
              <a:rPr lang="ru-RU" sz="1467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Фрейд </a:t>
            </a:r>
            <a:r>
              <a:rPr lang="ru-RU" sz="1467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бойынша</a:t>
            </a:r>
            <a:r>
              <a:rPr lang="ru-RU" sz="1467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  <a:r>
              <a:rPr lang="ru-RU" sz="1467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жеке</a:t>
            </a:r>
            <a:r>
              <a:rPr lang="ru-RU" sz="1467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1467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тұлғаның</a:t>
            </a:r>
            <a:r>
              <a:rPr lang="ru-RU" sz="1467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тек </a:t>
            </a:r>
            <a:r>
              <a:rPr lang="ru-RU" sz="1467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қарапайым</a:t>
            </a:r>
            <a:r>
              <a:rPr lang="ru-RU" sz="1467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  <a:r>
              <a:rPr lang="ru-RU" sz="1467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инстинктивті</a:t>
            </a:r>
            <a:r>
              <a:rPr lang="ru-RU" sz="1467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1467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және</a:t>
            </a:r>
            <a:r>
              <a:rPr lang="ru-RU" sz="1467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1467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туа</a:t>
            </a:r>
            <a:r>
              <a:rPr lang="ru-RU" sz="1467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1467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біткен</a:t>
            </a:r>
            <a:r>
              <a:rPr lang="ru-RU" sz="1467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1467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аспектілерін</a:t>
            </a:r>
            <a:r>
              <a:rPr lang="ru-RU" sz="1467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1467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білдіреді</a:t>
            </a:r>
            <a:r>
              <a:rPr lang="ru-RU" sz="1467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Ид </a:t>
            </a:r>
            <a:r>
              <a:rPr lang="ru-RU" sz="1467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тұтастай</a:t>
            </a:r>
            <a:r>
              <a:rPr lang="ru-RU" sz="1467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1467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санасыз</a:t>
            </a:r>
            <a:r>
              <a:rPr lang="ru-RU" sz="1467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1467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жұмыс</a:t>
            </a:r>
            <a:r>
              <a:rPr lang="ru-RU" sz="1467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1467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істейді</a:t>
            </a:r>
            <a:r>
              <a:rPr lang="ru-RU" sz="1467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1467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және</a:t>
            </a:r>
            <a:r>
              <a:rPr lang="ru-RU" sz="1467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1467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біздің</a:t>
            </a:r>
            <a:r>
              <a:rPr lang="ru-RU" sz="1467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1467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мінез-құлқымызды</a:t>
            </a:r>
            <a:r>
              <a:rPr lang="ru-RU" sz="1467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1467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энергиямен</a:t>
            </a:r>
            <a:r>
              <a:rPr lang="ru-RU" sz="1467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1467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толтыратын</a:t>
            </a:r>
            <a:r>
              <a:rPr lang="ru-RU" sz="1467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1467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инстинктивті</a:t>
            </a:r>
            <a:r>
              <a:rPr lang="ru-RU" sz="1467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1467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биологиялық</a:t>
            </a:r>
            <a:r>
              <a:rPr lang="ru-RU" sz="1467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1467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ниетпен</a:t>
            </a:r>
            <a:r>
              <a:rPr lang="ru-RU" sz="1467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(</a:t>
            </a:r>
            <a:r>
              <a:rPr lang="ru-RU" sz="1467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тамақ</a:t>
            </a:r>
            <a:r>
              <a:rPr lang="ru-RU" sz="1467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  <a:r>
              <a:rPr lang="ru-RU" sz="1467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ұйқы</a:t>
            </a:r>
            <a:r>
              <a:rPr lang="ru-RU" sz="1467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дефекация, копуляция) </a:t>
            </a:r>
            <a:r>
              <a:rPr lang="ru-RU" sz="1467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тығыз</a:t>
            </a:r>
            <a:r>
              <a:rPr lang="ru-RU" sz="1467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1467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байланысты</a:t>
            </a:r>
            <a:r>
              <a:rPr lang="ru-RU" sz="1467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</a:t>
            </a:r>
            <a:r>
              <a:rPr lang="ru-RU" sz="1467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Фрейдке</a:t>
            </a:r>
            <a:r>
              <a:rPr lang="ru-RU" sz="1467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1467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сәйкес</a:t>
            </a:r>
            <a:r>
              <a:rPr lang="ru-RU" sz="1467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ид - </a:t>
            </a:r>
            <a:r>
              <a:rPr lang="ru-RU" sz="1467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қараңғы</a:t>
            </a:r>
            <a:r>
              <a:rPr lang="ru-RU" sz="1467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  <a:r>
              <a:rPr lang="ru-RU" sz="1467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биологиялық</a:t>
            </a:r>
            <a:r>
              <a:rPr lang="ru-RU" sz="1467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  <a:r>
              <a:rPr lang="ru-RU" sz="1467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хаотикалық</a:t>
            </a:r>
            <a:r>
              <a:rPr lang="ru-RU" sz="1467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  <a:r>
              <a:rPr lang="ru-RU" sz="1467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заңдарды</a:t>
            </a:r>
            <a:r>
              <a:rPr lang="ru-RU" sz="1467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1467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білмейтін</a:t>
            </a:r>
            <a:r>
              <a:rPr lang="ru-RU" sz="1467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  <a:r>
              <a:rPr lang="ru-RU" sz="1467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ережелерге</a:t>
            </a:r>
            <a:r>
              <a:rPr lang="ru-RU" sz="1467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1467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бағынбайтын</a:t>
            </a:r>
            <a:r>
              <a:rPr lang="ru-RU" sz="1467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1467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нәрсе</a:t>
            </a:r>
            <a:r>
              <a:rPr lang="ru-RU" sz="1467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Ид </a:t>
            </a:r>
            <a:r>
              <a:rPr lang="ru-RU" sz="1467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оның</a:t>
            </a:r>
            <a:r>
              <a:rPr lang="ru-RU" sz="1467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1467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өмір</a:t>
            </a:r>
            <a:r>
              <a:rPr lang="ru-RU" sz="1467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1467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бойы</a:t>
            </a:r>
            <a:r>
              <a:rPr lang="ru-RU" sz="1467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1467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жеке</a:t>
            </a:r>
            <a:r>
              <a:rPr lang="ru-RU" sz="1467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1467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адам</a:t>
            </a:r>
            <a:r>
              <a:rPr lang="ru-RU" sz="1467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1467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үшін</a:t>
            </a:r>
            <a:r>
              <a:rPr lang="ru-RU" sz="1467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1467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өзінің</a:t>
            </a:r>
            <a:r>
              <a:rPr lang="ru-RU" sz="1467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1467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орталық</a:t>
            </a:r>
            <a:r>
              <a:rPr lang="ru-RU" sz="1467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1467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маңызын</a:t>
            </a:r>
            <a:r>
              <a:rPr lang="ru-RU" sz="1467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1467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сақтайды</a:t>
            </a:r>
            <a:r>
              <a:rPr lang="ru-RU" sz="1467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</a:t>
            </a:r>
            <a:endParaRPr sz="1467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465" name="Google Shape;465;p43"/>
          <p:cNvSpPr txBox="1">
            <a:spLocks noGrp="1"/>
          </p:cNvSpPr>
          <p:nvPr>
            <p:ph type="subTitle" idx="4294967295"/>
          </p:nvPr>
        </p:nvSpPr>
        <p:spPr>
          <a:xfrm>
            <a:off x="5119643" y="2685460"/>
            <a:ext cx="2458400" cy="45568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marL="0" indent="0" algn="ctr">
              <a:spcBef>
                <a:spcPts val="0"/>
              </a:spcBef>
              <a:spcAft>
                <a:spcPts val="2133"/>
              </a:spcAft>
              <a:buNone/>
            </a:pPr>
            <a:r>
              <a:rPr lang="ru-RU" sz="2133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Эго</a:t>
            </a:r>
            <a:endParaRPr sz="2133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466" name="Google Shape;466;p43"/>
          <p:cNvSpPr txBox="1">
            <a:spLocks noGrp="1"/>
          </p:cNvSpPr>
          <p:nvPr>
            <p:ph type="subTitle" idx="4294967295"/>
          </p:nvPr>
        </p:nvSpPr>
        <p:spPr>
          <a:xfrm>
            <a:off x="3857497" y="2481294"/>
            <a:ext cx="4957304" cy="1215297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marL="0" indent="0" algn="ctr">
              <a:spcBef>
                <a:spcPts val="0"/>
              </a:spcBef>
              <a:buClr>
                <a:schemeClr val="dk1"/>
              </a:buClr>
              <a:buSzPts val="1100"/>
              <a:buNone/>
            </a:pPr>
            <a:endParaRPr dirty="0"/>
          </a:p>
          <a:p>
            <a:pPr marL="0" indent="0" algn="ctr">
              <a:spcBef>
                <a:spcPts val="2133"/>
              </a:spcBef>
              <a:spcAft>
                <a:spcPts val="2133"/>
              </a:spcAft>
              <a:buNone/>
            </a:pPr>
            <a:r>
              <a:rPr lang="ru-RU" sz="1467" dirty="0">
                <a:solidFill>
                  <a:schemeClr val="tx1">
                    <a:lumMod val="85000"/>
                    <a:lumOff val="15000"/>
                  </a:schemeClr>
                </a:solidFill>
              </a:rPr>
              <a:t>Эго (лат. "</a:t>
            </a:r>
            <a:r>
              <a:rPr lang="en-US" sz="1467" dirty="0">
                <a:solidFill>
                  <a:schemeClr val="tx1">
                    <a:lumMod val="85000"/>
                    <a:lumOff val="15000"/>
                  </a:schemeClr>
                </a:solidFill>
              </a:rPr>
              <a:t>ego" - "</a:t>
            </a:r>
            <a:r>
              <a:rPr lang="ru-RU" sz="1467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мен") - </a:t>
            </a:r>
            <a:r>
              <a:rPr lang="ru-RU" sz="1467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психикалық</a:t>
            </a:r>
            <a:r>
              <a:rPr lang="ru-RU" sz="1467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1467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аппараттың</a:t>
            </a:r>
            <a:r>
              <a:rPr lang="ru-RU" sz="1467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1467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шешім</a:t>
            </a:r>
            <a:r>
              <a:rPr lang="ru-RU" sz="1467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1467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қабылдауға</a:t>
            </a:r>
            <a:r>
              <a:rPr lang="ru-RU" sz="1467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1467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жауапты</a:t>
            </a:r>
            <a:r>
              <a:rPr lang="ru-RU" sz="1467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1467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компоненті</a:t>
            </a:r>
            <a:r>
              <a:rPr lang="ru-RU" sz="1467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Эго </a:t>
            </a:r>
            <a:r>
              <a:rPr lang="ru-RU" sz="1467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сыртқы</a:t>
            </a:r>
            <a:r>
              <a:rPr lang="ru-RU" sz="1467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1467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әлем</a:t>
            </a:r>
            <a:r>
              <a:rPr lang="ru-RU" sz="1467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1467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қолданатын</a:t>
            </a:r>
            <a:r>
              <a:rPr lang="ru-RU" sz="1467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1467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шектеулерге</a:t>
            </a:r>
            <a:r>
              <a:rPr lang="ru-RU" sz="1467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1467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сәйкес</a:t>
            </a:r>
            <a:r>
              <a:rPr lang="ru-RU" sz="1467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1467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ниеттерін</a:t>
            </a:r>
            <a:r>
              <a:rPr lang="ru-RU" sz="1467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1467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білдіруге</a:t>
            </a:r>
            <a:r>
              <a:rPr lang="ru-RU" sz="1467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1467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және</a:t>
            </a:r>
            <a:r>
              <a:rPr lang="ru-RU" sz="1467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1467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қанағаттандыруға</a:t>
            </a:r>
            <a:r>
              <a:rPr lang="ru-RU" sz="1467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1467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ұмтылады</a:t>
            </a:r>
            <a:r>
              <a:rPr lang="ru-RU" sz="1467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Эго </a:t>
            </a:r>
            <a:r>
              <a:rPr lang="ru-RU" sz="1467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өзінің</a:t>
            </a:r>
            <a:r>
              <a:rPr lang="ru-RU" sz="1467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1467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құрылымы</a:t>
            </a:r>
            <a:r>
              <a:rPr lang="ru-RU" sz="1467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мен </a:t>
            </a:r>
            <a:r>
              <a:rPr lang="ru-RU" sz="1467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функциясын</a:t>
            </a:r>
            <a:r>
              <a:rPr lang="ru-RU" sz="1467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ид-</a:t>
            </a:r>
            <a:r>
              <a:rPr lang="ru-RU" sz="1467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тен</a:t>
            </a:r>
            <a:r>
              <a:rPr lang="ru-RU" sz="1467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1467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алады</a:t>
            </a:r>
            <a:r>
              <a:rPr lang="ru-RU" sz="1467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  <a:r>
              <a:rPr lang="ru-RU" sz="1467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одан</a:t>
            </a:r>
            <a:r>
              <a:rPr lang="ru-RU" sz="1467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1467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эволюциялайды</a:t>
            </a:r>
            <a:r>
              <a:rPr lang="ru-RU" sz="1467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1467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және</a:t>
            </a:r>
            <a:r>
              <a:rPr lang="ru-RU" sz="1467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1467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әлеуметтік</a:t>
            </a:r>
            <a:r>
              <a:rPr lang="ru-RU" sz="1467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1467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шындық</a:t>
            </a:r>
            <a:r>
              <a:rPr lang="ru-RU" sz="1467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1467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талаптарына</a:t>
            </a:r>
            <a:r>
              <a:rPr lang="ru-RU" sz="1467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1467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жауап</a:t>
            </a:r>
            <a:r>
              <a:rPr lang="ru-RU" sz="1467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беру </a:t>
            </a:r>
            <a:r>
              <a:rPr lang="ru-RU" sz="1467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үшін</a:t>
            </a:r>
            <a:r>
              <a:rPr lang="ru-RU" sz="1467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1467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энергияның</a:t>
            </a:r>
            <a:r>
              <a:rPr lang="ru-RU" sz="1467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1467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бір</a:t>
            </a:r>
            <a:r>
              <a:rPr lang="ru-RU" sz="1467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1467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бөлігін</a:t>
            </a:r>
            <a:r>
              <a:rPr lang="ru-RU" sz="1467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1467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және</a:t>
            </a:r>
            <a:r>
              <a:rPr lang="ru-RU" sz="1467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1467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өз</a:t>
            </a:r>
            <a:r>
              <a:rPr lang="ru-RU" sz="1467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1467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қажеттіліктері</a:t>
            </a:r>
            <a:r>
              <a:rPr lang="ru-RU" sz="1467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1467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үшін</a:t>
            </a:r>
            <a:r>
              <a:rPr lang="ru-RU" sz="1467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1467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алады</a:t>
            </a:r>
            <a:r>
              <a:rPr lang="ru-RU" sz="1467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</a:t>
            </a:r>
            <a:r>
              <a:rPr lang="ru-RU" sz="1467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Идтен</a:t>
            </a:r>
            <a:r>
              <a:rPr lang="ru-RU" sz="1467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1467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айырмашылығы</a:t>
            </a:r>
            <a:r>
              <a:rPr lang="ru-RU" sz="1467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эго </a:t>
            </a:r>
            <a:r>
              <a:rPr lang="ru-RU" sz="1467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шындықтың</a:t>
            </a:r>
            <a:r>
              <a:rPr lang="ru-RU" sz="1467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1467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принципіне</a:t>
            </a:r>
            <a:r>
              <a:rPr lang="ru-RU" sz="1467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1467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бағынады</a:t>
            </a:r>
            <a:r>
              <a:rPr lang="ru-RU" sz="1467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  <a:r>
              <a:rPr lang="ru-RU" sz="1467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оның</a:t>
            </a:r>
            <a:r>
              <a:rPr lang="ru-RU" sz="1467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1467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мақсаты</a:t>
            </a:r>
            <a:r>
              <a:rPr lang="ru-RU" sz="1467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- </a:t>
            </a:r>
            <a:r>
              <a:rPr lang="ru-RU" sz="1467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қолайлы</a:t>
            </a:r>
            <a:r>
              <a:rPr lang="ru-RU" sz="1467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1467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тәсілмен</a:t>
            </a:r>
            <a:r>
              <a:rPr lang="ru-RU" sz="1467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1467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разрядтауға</a:t>
            </a:r>
            <a:r>
              <a:rPr lang="ru-RU" sz="1467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1467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қол</a:t>
            </a:r>
            <a:r>
              <a:rPr lang="ru-RU" sz="1467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1467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жеткізу</a:t>
            </a:r>
            <a:r>
              <a:rPr lang="ru-RU" sz="1467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1467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мүмкіндігі</a:t>
            </a:r>
            <a:r>
              <a:rPr lang="ru-RU" sz="1467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1467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табылған</a:t>
            </a:r>
            <a:r>
              <a:rPr lang="ru-RU" sz="1467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1467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немесе</a:t>
            </a:r>
            <a:r>
              <a:rPr lang="ru-RU" sz="1467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1467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сыртқы</a:t>
            </a:r>
            <a:r>
              <a:rPr lang="ru-RU" sz="1467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1467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ортада</a:t>
            </a:r>
            <a:r>
              <a:rPr lang="ru-RU" sz="1467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1467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тиісті</a:t>
            </a:r>
            <a:r>
              <a:rPr lang="ru-RU" sz="1467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1467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жағдайлар</a:t>
            </a:r>
            <a:r>
              <a:rPr lang="ru-RU" sz="1467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1467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табылған</a:t>
            </a:r>
            <a:r>
              <a:rPr lang="ru-RU" sz="1467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1467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сәтке</a:t>
            </a:r>
            <a:r>
              <a:rPr lang="ru-RU" sz="1467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1467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дейін</a:t>
            </a:r>
            <a:r>
              <a:rPr lang="ru-RU" sz="1467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1467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инстинктілерді</a:t>
            </a:r>
            <a:r>
              <a:rPr lang="ru-RU" sz="1467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1467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қанағаттандыруды</a:t>
            </a:r>
            <a:r>
              <a:rPr lang="ru-RU" sz="1467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1467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кейінге</a:t>
            </a:r>
            <a:r>
              <a:rPr lang="ru-RU" sz="1467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1467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қалдыру</a:t>
            </a:r>
            <a:r>
              <a:rPr lang="ru-RU" sz="1467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1467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арқылы</a:t>
            </a:r>
            <a:r>
              <a:rPr lang="ru-RU" sz="1467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1467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ағзаның</a:t>
            </a:r>
            <a:r>
              <a:rPr lang="ru-RU" sz="1467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1467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тұтастығын</a:t>
            </a:r>
            <a:r>
              <a:rPr lang="ru-RU" sz="1467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1467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сақтау</a:t>
            </a:r>
            <a:r>
              <a:rPr lang="ru-RU" sz="1467" dirty="0"/>
              <a:t>.</a:t>
            </a:r>
            <a:endParaRPr sz="1467" dirty="0"/>
          </a:p>
        </p:txBody>
      </p:sp>
      <p:sp>
        <p:nvSpPr>
          <p:cNvPr id="467" name="Google Shape;467;p43"/>
          <p:cNvSpPr txBox="1">
            <a:spLocks noGrp="1"/>
          </p:cNvSpPr>
          <p:nvPr>
            <p:ph type="subTitle" idx="4294967295"/>
          </p:nvPr>
        </p:nvSpPr>
        <p:spPr>
          <a:xfrm>
            <a:off x="9406895" y="2526983"/>
            <a:ext cx="2458400" cy="6748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marL="0" indent="0" algn="ctr">
              <a:spcBef>
                <a:spcPts val="0"/>
              </a:spcBef>
              <a:spcAft>
                <a:spcPts val="2133"/>
              </a:spcAft>
              <a:buNone/>
            </a:pPr>
            <a:r>
              <a:rPr lang="ru-RU" sz="2133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Суперэго</a:t>
            </a:r>
            <a:endParaRPr sz="2133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468" name="Google Shape;468;p43"/>
          <p:cNvSpPr txBox="1">
            <a:spLocks noGrp="1"/>
          </p:cNvSpPr>
          <p:nvPr>
            <p:ph type="subTitle" idx="4294967295"/>
          </p:nvPr>
        </p:nvSpPr>
        <p:spPr>
          <a:xfrm>
            <a:off x="9147094" y="3047599"/>
            <a:ext cx="2978001" cy="15428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ru-RU" sz="1467" dirty="0">
                <a:solidFill>
                  <a:schemeClr val="tx1">
                    <a:lumMod val="85000"/>
                    <a:lumOff val="15000"/>
                  </a:schemeClr>
                </a:solidFill>
              </a:rPr>
              <a:t>Суперэго. (лат. "</a:t>
            </a:r>
            <a:r>
              <a:rPr lang="en-US" sz="1467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super" - "</a:t>
            </a:r>
            <a:r>
              <a:rPr lang="ru-RU" sz="1467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жоғары</a:t>
            </a:r>
            <a:r>
              <a:rPr lang="ru-RU" sz="1467" dirty="0">
                <a:solidFill>
                  <a:schemeClr val="tx1">
                    <a:lumMod val="85000"/>
                    <a:lumOff val="15000"/>
                  </a:schemeClr>
                </a:solidFill>
              </a:rPr>
              <a:t>" </a:t>
            </a:r>
            <a:r>
              <a:rPr lang="ru-RU" sz="1467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және</a:t>
            </a:r>
            <a:r>
              <a:rPr lang="ru-RU" sz="1467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"</a:t>
            </a:r>
            <a:r>
              <a:rPr lang="en-US" sz="1467" dirty="0">
                <a:solidFill>
                  <a:schemeClr val="tx1">
                    <a:lumMod val="85000"/>
                    <a:lumOff val="15000"/>
                  </a:schemeClr>
                </a:solidFill>
              </a:rPr>
              <a:t>ego" - "</a:t>
            </a:r>
            <a:r>
              <a:rPr lang="ru-RU" sz="1467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мен").Адам </a:t>
            </a:r>
            <a:r>
              <a:rPr lang="ru-RU" sz="1467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қоғамда</a:t>
            </a:r>
            <a:r>
              <a:rPr lang="ru-RU" sz="1467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1467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тиімді</a:t>
            </a:r>
            <a:r>
              <a:rPr lang="ru-RU" sz="1467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1467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жұмыс</a:t>
            </a:r>
            <a:r>
              <a:rPr lang="ru-RU" sz="1467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1467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істеуі</a:t>
            </a:r>
            <a:r>
              <a:rPr lang="ru-RU" sz="1467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1467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үшін</a:t>
            </a:r>
            <a:r>
              <a:rPr lang="ru-RU" sz="1467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1467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оның</a:t>
            </a:r>
            <a:r>
              <a:rPr lang="ru-RU" sz="1467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1467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қоршаған</a:t>
            </a:r>
            <a:r>
              <a:rPr lang="ru-RU" sz="1467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1467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ортада</a:t>
            </a:r>
            <a:r>
              <a:rPr lang="ru-RU" sz="1467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1467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қабылданғандармен</a:t>
            </a:r>
            <a:r>
              <a:rPr lang="ru-RU" sz="1467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1467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құндылықтар</a:t>
            </a:r>
            <a:r>
              <a:rPr lang="ru-RU" sz="1467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  <a:r>
              <a:rPr lang="ru-RU" sz="1467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нормалар</a:t>
            </a:r>
            <a:r>
              <a:rPr lang="ru-RU" sz="1467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мен этика </a:t>
            </a:r>
            <a:r>
              <a:rPr lang="ru-RU" sz="1467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жүйесі</a:t>
            </a:r>
            <a:r>
              <a:rPr lang="ru-RU" sz="1467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1467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болуы</a:t>
            </a:r>
            <a:r>
              <a:rPr lang="ru-RU" sz="1467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1467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керек</a:t>
            </a:r>
            <a:r>
              <a:rPr lang="ru-RU" sz="1467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Суперэго - </a:t>
            </a:r>
            <a:r>
              <a:rPr lang="ru-RU" sz="1467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қоғамдық</a:t>
            </a:r>
            <a:r>
              <a:rPr lang="ru-RU" sz="1467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1467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нормалар</a:t>
            </a:r>
            <a:r>
              <a:rPr lang="ru-RU" sz="1467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мен </a:t>
            </a:r>
            <a:r>
              <a:rPr lang="ru-RU" sz="1467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мінез-құлық</a:t>
            </a:r>
            <a:r>
              <a:rPr lang="ru-RU" sz="1467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1467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стандарттарының</a:t>
            </a:r>
            <a:r>
              <a:rPr lang="ru-RU" sz="1467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1467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ішкі</a:t>
            </a:r>
            <a:r>
              <a:rPr lang="ru-RU" sz="1467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1467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нұсқасын</a:t>
            </a:r>
            <a:r>
              <a:rPr lang="ru-RU" sz="1467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1467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көрсететін</a:t>
            </a:r>
            <a:r>
              <a:rPr lang="ru-RU" sz="1467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1467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дамушы</a:t>
            </a:r>
            <a:r>
              <a:rPr lang="ru-RU" sz="1467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1467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тұлғаның</a:t>
            </a:r>
            <a:r>
              <a:rPr lang="ru-RU" sz="1467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1467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соңғы</a:t>
            </a:r>
            <a:r>
              <a:rPr lang="ru-RU" sz="1467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1467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компоненті</a:t>
            </a:r>
            <a:r>
              <a:rPr lang="ru-RU" sz="1467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</a:t>
            </a:r>
            <a:endParaRPr sz="1467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0" indent="0" algn="ctr">
              <a:spcBef>
                <a:spcPts val="2133"/>
              </a:spcBef>
              <a:spcAft>
                <a:spcPts val="2133"/>
              </a:spcAft>
              <a:buNone/>
            </a:pPr>
            <a:endParaRPr dirty="0"/>
          </a:p>
        </p:txBody>
      </p:sp>
      <p:sp>
        <p:nvSpPr>
          <p:cNvPr id="469" name="Google Shape;469;p43"/>
          <p:cNvSpPr txBox="1">
            <a:spLocks noGrp="1"/>
          </p:cNvSpPr>
          <p:nvPr>
            <p:ph type="title"/>
          </p:nvPr>
        </p:nvSpPr>
        <p:spPr>
          <a:xfrm>
            <a:off x="1128607" y="1623949"/>
            <a:ext cx="1094800" cy="6012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ctr" anchorCtr="0">
            <a:noAutofit/>
          </a:bodyPr>
          <a:lstStyle/>
          <a:p>
            <a:pPr algn="ctr"/>
            <a:r>
              <a:rPr lang="en" dirty="0">
                <a:solidFill>
                  <a:schemeClr val="accent1"/>
                </a:solidFill>
              </a:rPr>
              <a:t>1</a:t>
            </a:r>
            <a:endParaRPr dirty="0">
              <a:solidFill>
                <a:schemeClr val="accent1"/>
              </a:solidFill>
            </a:endParaRPr>
          </a:p>
        </p:txBody>
      </p:sp>
      <p:sp>
        <p:nvSpPr>
          <p:cNvPr id="470" name="Google Shape;470;p43"/>
          <p:cNvSpPr txBox="1">
            <a:spLocks noGrp="1"/>
          </p:cNvSpPr>
          <p:nvPr>
            <p:ph type="title"/>
          </p:nvPr>
        </p:nvSpPr>
        <p:spPr>
          <a:xfrm>
            <a:off x="5713209" y="1651568"/>
            <a:ext cx="1094800" cy="5500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ctr" anchorCtr="0">
            <a:noAutofit/>
          </a:bodyPr>
          <a:lstStyle/>
          <a:p>
            <a:pPr algn="ctr"/>
            <a:r>
              <a:rPr lang="en" dirty="0">
                <a:solidFill>
                  <a:schemeClr val="accent1"/>
                </a:solidFill>
              </a:rPr>
              <a:t>2</a:t>
            </a:r>
            <a:endParaRPr dirty="0">
              <a:solidFill>
                <a:schemeClr val="accent1"/>
              </a:solidFill>
            </a:endParaRPr>
          </a:p>
        </p:txBody>
      </p:sp>
      <p:sp>
        <p:nvSpPr>
          <p:cNvPr id="471" name="Google Shape;471;p43"/>
          <p:cNvSpPr txBox="1">
            <a:spLocks noGrp="1"/>
          </p:cNvSpPr>
          <p:nvPr>
            <p:ph type="title"/>
          </p:nvPr>
        </p:nvSpPr>
        <p:spPr>
          <a:xfrm>
            <a:off x="9886579" y="1550288"/>
            <a:ext cx="1094800" cy="5500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ctr" anchorCtr="0">
            <a:noAutofit/>
          </a:bodyPr>
          <a:lstStyle/>
          <a:p>
            <a:pPr algn="ctr"/>
            <a:r>
              <a:rPr lang="en" dirty="0">
                <a:solidFill>
                  <a:schemeClr val="accent1"/>
                </a:solidFill>
              </a:rPr>
              <a:t>3</a:t>
            </a:r>
            <a:endParaRPr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62469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cf2.ppt-online.org/files2/slide/9/9UmlHI5pYuavNyxBrQ8k2DqRs64E0bdGOgMc7TAnjL/slide-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64" y="124408"/>
            <a:ext cx="9753600" cy="7305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015276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s://cf2.ppt-online.org/files2/slide/9/9UmlHI5pYuavNyxBrQ8k2DqRs64E0bdGOgMc7TAnjL/slide-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170" y="0"/>
            <a:ext cx="9753600" cy="7305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689659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cf2.ppt-online.org/files2/slide/9/9UmlHI5pYuavNyxBrQ8k2DqRs64E0bdGOgMc7TAnjL/slide-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362" y="152400"/>
            <a:ext cx="9753600" cy="7305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222031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s://cf2.ppt-online.org/files2/slide/9/9UmlHI5pYuavNyxBrQ8k2DqRs64E0bdGOgMc7TAnjL/slide-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0603" y="0"/>
            <a:ext cx="9753600" cy="7305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86476215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135</TotalTime>
  <Words>413</Words>
  <Application>Microsoft Office PowerPoint</Application>
  <PresentationFormat>Широкоэкранный</PresentationFormat>
  <Paragraphs>47</Paragraphs>
  <Slides>12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8" baseType="lpstr">
      <vt:lpstr>Arial</vt:lpstr>
      <vt:lpstr>Calibri</vt:lpstr>
      <vt:lpstr>Century Gothic</vt:lpstr>
      <vt:lpstr>Montserrat</vt:lpstr>
      <vt:lpstr>Wingdings 3</vt:lpstr>
      <vt:lpstr>Легкий дым</vt:lpstr>
      <vt:lpstr>Психологиялық кеңес берудегі психоаналитикалық дәстүр.  З.Фрейд бойынша тұлғаның құрылымы. </vt:lpstr>
      <vt:lpstr>Психоанализдің негізгі міндеті </vt:lpstr>
      <vt:lpstr>Зигмунд Фрейд: тұлғаның психодинамикалық теориясы </vt:lpstr>
      <vt:lpstr>Психоанализ</vt:lpstr>
      <vt:lpstr>Жеке тұлғаның құрылымы</vt:lpstr>
      <vt:lpstr>Презентация PowerPoint</vt:lpstr>
      <vt:lpstr>Презентация PowerPoint</vt:lpstr>
      <vt:lpstr>Презентация PowerPoint</vt:lpstr>
      <vt:lpstr>Презентация PowerPoint</vt:lpstr>
      <vt:lpstr>Психодинамикалық теория негізінде жұмыс жасайтын психолог интервью процесінде төмендегі тәсілдерді пайдаланады: </vt:lpstr>
      <vt:lpstr>Психоаналитикалық дәстүр   Психологиялық кеңесті дұрыс ұйымдастыру клиентке, өзіне және өз өмірлік ситуациясына жаңа көқараспен қарауға, өз әрекетінің шынайы мотивін ұғынуға, тұлғаішілік және тұлғааралық шиеленісті тұтастай көруге, ең бастысы- жаңа жеке тәжірибе алуға, шиеленісті шешу тәсілін меңгеруге және проблемалық ситуацияны жеңуге мүмкіндік береді. </vt:lpstr>
      <vt:lpstr>Психологиялық кеңес беру барысында сенімді атмосфера құру үшін төмендегідей жағдайларды сақтау қажет: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Психологиялық кеңес берудегі психоаналитикалық дәстүр. З.Фрейд бойынша тұлғаның құрылымы. </dc:title>
  <dc:creator>Учетная запись Майкрософт</dc:creator>
  <cp:lastModifiedBy>Учетная запись Майкрософт</cp:lastModifiedBy>
  <cp:revision>10</cp:revision>
  <dcterms:created xsi:type="dcterms:W3CDTF">2022-02-20T10:59:06Z</dcterms:created>
  <dcterms:modified xsi:type="dcterms:W3CDTF">2022-02-21T02:58:50Z</dcterms:modified>
</cp:coreProperties>
</file>